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3" r:id="rId2"/>
  </p:sldMasterIdLst>
  <p:notesMasterIdLst>
    <p:notesMasterId r:id="rId27"/>
  </p:notesMasterIdLst>
  <p:handoutMasterIdLst>
    <p:handoutMasterId r:id="rId28"/>
  </p:handoutMasterIdLst>
  <p:sldIdLst>
    <p:sldId id="496" r:id="rId3"/>
    <p:sldId id="504" r:id="rId4"/>
    <p:sldId id="502" r:id="rId5"/>
    <p:sldId id="503" r:id="rId6"/>
    <p:sldId id="506" r:id="rId7"/>
    <p:sldId id="507" r:id="rId8"/>
    <p:sldId id="498" r:id="rId9"/>
    <p:sldId id="501" r:id="rId10"/>
    <p:sldId id="505" r:id="rId11"/>
    <p:sldId id="484" r:id="rId12"/>
    <p:sldId id="485" r:id="rId13"/>
    <p:sldId id="482" r:id="rId14"/>
    <p:sldId id="486" r:id="rId15"/>
    <p:sldId id="458" r:id="rId16"/>
    <p:sldId id="487" r:id="rId17"/>
    <p:sldId id="459" r:id="rId18"/>
    <p:sldId id="488" r:id="rId19"/>
    <p:sldId id="460" r:id="rId20"/>
    <p:sldId id="461" r:id="rId21"/>
    <p:sldId id="464" r:id="rId22"/>
    <p:sldId id="481" r:id="rId23"/>
    <p:sldId id="469" r:id="rId24"/>
    <p:sldId id="479" r:id="rId25"/>
    <p:sldId id="489" r:id="rId2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6889DAC-EAB4-4311-A0DD-416AF57B2406}">
          <p14:sldIdLst>
            <p14:sldId id="496"/>
            <p14:sldId id="504"/>
            <p14:sldId id="502"/>
            <p14:sldId id="503"/>
            <p14:sldId id="506"/>
            <p14:sldId id="507"/>
            <p14:sldId id="498"/>
            <p14:sldId id="501"/>
            <p14:sldId id="505"/>
            <p14:sldId id="484"/>
            <p14:sldId id="485"/>
            <p14:sldId id="482"/>
            <p14:sldId id="486"/>
            <p14:sldId id="458"/>
            <p14:sldId id="487"/>
            <p14:sldId id="459"/>
            <p14:sldId id="488"/>
            <p14:sldId id="460"/>
            <p14:sldId id="461"/>
            <p14:sldId id="464"/>
            <p14:sldId id="481"/>
            <p14:sldId id="469"/>
            <p14:sldId id="479"/>
            <p14:sldId id="48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혜원 이" initials="혜이" lastIdx="1" clrIdx="0">
    <p:extLst>
      <p:ext uri="{19B8F6BF-5375-455C-9EA6-DF929625EA0E}">
        <p15:presenceInfo xmlns:p15="http://schemas.microsoft.com/office/powerpoint/2012/main" userId="23fe1f2e0b02c9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A48"/>
    <a:srgbClr val="505C6D"/>
    <a:srgbClr val="FF6F0E"/>
    <a:srgbClr val="FF9650"/>
    <a:srgbClr val="D9DBE5"/>
    <a:srgbClr val="FF7C80"/>
    <a:srgbClr val="F3F3F3"/>
    <a:srgbClr val="BFBFBF"/>
    <a:srgbClr val="C4CED6"/>
    <a:srgbClr val="FFC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89" autoAdjust="0"/>
    <p:restoredTop sz="90698" autoAdjust="0"/>
  </p:normalViewPr>
  <p:slideViewPr>
    <p:cSldViewPr snapToGrid="0">
      <p:cViewPr varScale="1">
        <p:scale>
          <a:sx n="104" d="100"/>
          <a:sy n="104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4056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448" cy="497838"/>
          </a:xfrm>
          <a:prstGeom prst="rect">
            <a:avLst/>
          </a:prstGeom>
        </p:spPr>
        <p:txBody>
          <a:bodyPr vert="horz" lIns="91297" tIns="45648" rIns="91297" bIns="4564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645" y="3"/>
            <a:ext cx="2945448" cy="497838"/>
          </a:xfrm>
          <a:prstGeom prst="rect">
            <a:avLst/>
          </a:prstGeom>
        </p:spPr>
        <p:txBody>
          <a:bodyPr vert="horz" lIns="91297" tIns="45648" rIns="91297" bIns="45648" rtlCol="0"/>
          <a:lstStyle>
            <a:lvl1pPr algn="r">
              <a:defRPr sz="1200"/>
            </a:lvl1pPr>
          </a:lstStyle>
          <a:p>
            <a:fld id="{6202551C-4D9B-4402-8EB8-9A807C2695E5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801"/>
            <a:ext cx="2945448" cy="497838"/>
          </a:xfrm>
          <a:prstGeom prst="rect">
            <a:avLst/>
          </a:prstGeom>
        </p:spPr>
        <p:txBody>
          <a:bodyPr vert="horz" lIns="91297" tIns="45648" rIns="91297" bIns="4564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645" y="9428801"/>
            <a:ext cx="2945448" cy="497838"/>
          </a:xfrm>
          <a:prstGeom prst="rect">
            <a:avLst/>
          </a:prstGeom>
        </p:spPr>
        <p:txBody>
          <a:bodyPr vert="horz" lIns="91297" tIns="45648" rIns="91297" bIns="45648" rtlCol="0" anchor="b"/>
          <a:lstStyle>
            <a:lvl1pPr algn="r">
              <a:defRPr sz="1200"/>
            </a:lvl1pPr>
          </a:lstStyle>
          <a:p>
            <a:fld id="{CDC29550-0EA4-4EFE-BDAB-C2CFE7EF3A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5915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448" cy="497838"/>
          </a:xfrm>
          <a:prstGeom prst="rect">
            <a:avLst/>
          </a:prstGeom>
        </p:spPr>
        <p:txBody>
          <a:bodyPr vert="horz" lIns="91297" tIns="45648" rIns="91297" bIns="45648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645" y="3"/>
            <a:ext cx="2945448" cy="497838"/>
          </a:xfrm>
          <a:prstGeom prst="rect">
            <a:avLst/>
          </a:prstGeom>
        </p:spPr>
        <p:txBody>
          <a:bodyPr vert="horz" lIns="91297" tIns="45648" rIns="91297" bIns="45648" rtlCol="0"/>
          <a:lstStyle>
            <a:lvl1pPr algn="r">
              <a:defRPr sz="1200"/>
            </a:lvl1pPr>
          </a:lstStyle>
          <a:p>
            <a:fld id="{3DB56E6F-414B-43B6-A532-11F1054DEEF1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97" tIns="45648" rIns="91297" bIns="4564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086" y="4777029"/>
            <a:ext cx="5437506" cy="3908187"/>
          </a:xfrm>
          <a:prstGeom prst="rect">
            <a:avLst/>
          </a:prstGeom>
        </p:spPr>
        <p:txBody>
          <a:bodyPr vert="horz" lIns="91297" tIns="45648" rIns="91297" bIns="45648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801"/>
            <a:ext cx="2945448" cy="497838"/>
          </a:xfrm>
          <a:prstGeom prst="rect">
            <a:avLst/>
          </a:prstGeom>
        </p:spPr>
        <p:txBody>
          <a:bodyPr vert="horz" lIns="91297" tIns="45648" rIns="91297" bIns="45648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645" y="9428801"/>
            <a:ext cx="2945448" cy="497838"/>
          </a:xfrm>
          <a:prstGeom prst="rect">
            <a:avLst/>
          </a:prstGeom>
        </p:spPr>
        <p:txBody>
          <a:bodyPr vert="horz" lIns="91297" tIns="45648" rIns="91297" bIns="45648" rtlCol="0" anchor="b"/>
          <a:lstStyle>
            <a:lvl1pPr algn="r">
              <a:defRPr sz="1200"/>
            </a:lvl1pPr>
          </a:lstStyle>
          <a:p>
            <a:fld id="{2A7BDA4D-6EF6-4F21-9D5E-61636C898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4236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309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243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518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47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7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5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10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985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796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텍스트 개체 틀 59"/>
          <p:cNvSpPr>
            <a:spLocks noGrp="1"/>
          </p:cNvSpPr>
          <p:nvPr>
            <p:ph type="body" sz="quarter" idx="12"/>
          </p:nvPr>
        </p:nvSpPr>
        <p:spPr>
          <a:xfrm>
            <a:off x="10075333" y="908720"/>
            <a:ext cx="1973330" cy="36004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텍스트 개체 틀 59"/>
          <p:cNvSpPr>
            <a:spLocks noGrp="1"/>
          </p:cNvSpPr>
          <p:nvPr>
            <p:ph type="body" sz="quarter" idx="13"/>
          </p:nvPr>
        </p:nvSpPr>
        <p:spPr>
          <a:xfrm>
            <a:off x="4208331" y="112565"/>
            <a:ext cx="3784202" cy="216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4"/>
          </p:nvPr>
        </p:nvSpPr>
        <p:spPr>
          <a:xfrm>
            <a:off x="8881534" y="345232"/>
            <a:ext cx="1080000" cy="214506"/>
          </a:xfrm>
          <a:prstGeom prst="rect">
            <a:avLst/>
          </a:prstGeom>
        </p:spPr>
        <p:txBody>
          <a:bodyPr/>
          <a:lstStyle>
            <a:lvl1pPr algn="ctr">
              <a:defRPr sz="900"/>
            </a:lvl1pPr>
          </a:lstStyle>
          <a:p>
            <a:fld id="{A134512F-BDF6-4451-A939-912C2DAAF4A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10871199" y="116632"/>
            <a:ext cx="1152000" cy="222128"/>
          </a:xfrm>
          <a:prstGeom prst="rect">
            <a:avLst/>
          </a:prstGeom>
        </p:spPr>
        <p:txBody>
          <a:bodyPr anchor="ctr"/>
          <a:lstStyle>
            <a:lvl1pPr algn="ctr">
              <a:defRPr sz="900"/>
            </a:lvl1pPr>
          </a:lstStyle>
          <a:p>
            <a:fld id="{F9579F9B-D288-422A-8DAD-B15C46DEB860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8" name="슬라이드 번호 개체 틀 6"/>
          <p:cNvSpPr txBox="1">
            <a:spLocks/>
          </p:cNvSpPr>
          <p:nvPr userDrawn="1"/>
        </p:nvSpPr>
        <p:spPr>
          <a:xfrm>
            <a:off x="5785758" y="6609445"/>
            <a:ext cx="688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7" name="텍스트 개체 틀 59"/>
          <p:cNvSpPr>
            <a:spLocks noGrp="1"/>
          </p:cNvSpPr>
          <p:nvPr>
            <p:ph type="body" sz="quarter" idx="16"/>
          </p:nvPr>
        </p:nvSpPr>
        <p:spPr>
          <a:xfrm>
            <a:off x="1032933" y="346295"/>
            <a:ext cx="6959600" cy="216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31266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1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785758" y="6584949"/>
            <a:ext cx="68852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349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785758" y="6584949"/>
            <a:ext cx="68852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065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785758" y="6584949"/>
            <a:ext cx="68852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401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8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785758" y="6584949"/>
            <a:ext cx="68852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582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785758" y="6584949"/>
            <a:ext cx="68852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986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785758" y="6584949"/>
            <a:ext cx="68852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72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785758" y="6584949"/>
            <a:ext cx="68852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87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텍스트 개체 틀 59"/>
          <p:cNvSpPr>
            <a:spLocks noGrp="1"/>
          </p:cNvSpPr>
          <p:nvPr>
            <p:ph type="body" sz="quarter" idx="12"/>
          </p:nvPr>
        </p:nvSpPr>
        <p:spPr>
          <a:xfrm>
            <a:off x="10075333" y="908720"/>
            <a:ext cx="1973330" cy="36004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텍스트 개체 틀 59"/>
          <p:cNvSpPr>
            <a:spLocks noGrp="1"/>
          </p:cNvSpPr>
          <p:nvPr>
            <p:ph type="body" sz="quarter" idx="13"/>
          </p:nvPr>
        </p:nvSpPr>
        <p:spPr>
          <a:xfrm>
            <a:off x="4208331" y="112565"/>
            <a:ext cx="3784202" cy="216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4"/>
          </p:nvPr>
        </p:nvSpPr>
        <p:spPr>
          <a:xfrm>
            <a:off x="8881534" y="345232"/>
            <a:ext cx="1080000" cy="214506"/>
          </a:xfrm>
          <a:prstGeom prst="rect">
            <a:avLst/>
          </a:prstGeom>
        </p:spPr>
        <p:txBody>
          <a:bodyPr/>
          <a:lstStyle>
            <a:lvl1pPr algn="ctr">
              <a:defRPr sz="900"/>
            </a:lvl1pPr>
          </a:lstStyle>
          <a:p>
            <a:fld id="{A134512F-BDF6-4451-A939-912C2DAAF4A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10871199" y="116632"/>
            <a:ext cx="1152000" cy="222128"/>
          </a:xfrm>
          <a:prstGeom prst="rect">
            <a:avLst/>
          </a:prstGeom>
        </p:spPr>
        <p:txBody>
          <a:bodyPr anchor="ctr"/>
          <a:lstStyle>
            <a:lvl1pPr algn="ctr">
              <a:defRPr sz="900"/>
            </a:lvl1pPr>
          </a:lstStyle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7" name="슬라이드 번호 개체 틀 6"/>
          <p:cNvSpPr txBox="1">
            <a:spLocks/>
          </p:cNvSpPr>
          <p:nvPr userDrawn="1"/>
        </p:nvSpPr>
        <p:spPr>
          <a:xfrm>
            <a:off x="5785758" y="6609445"/>
            <a:ext cx="688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1" name="텍스트 개체 틀 59"/>
          <p:cNvSpPr>
            <a:spLocks noGrp="1"/>
          </p:cNvSpPr>
          <p:nvPr>
            <p:ph type="body" sz="quarter" idx="16"/>
          </p:nvPr>
        </p:nvSpPr>
        <p:spPr>
          <a:xfrm>
            <a:off x="1032933" y="346295"/>
            <a:ext cx="6959600" cy="216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72773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59"/>
          <p:cNvSpPr>
            <a:spLocks noGrp="1"/>
          </p:cNvSpPr>
          <p:nvPr>
            <p:ph type="body" sz="quarter" idx="12"/>
          </p:nvPr>
        </p:nvSpPr>
        <p:spPr>
          <a:xfrm>
            <a:off x="10076400" y="908720"/>
            <a:ext cx="1972800" cy="36004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텍스트 개체 틀 59"/>
          <p:cNvSpPr>
            <a:spLocks noGrp="1"/>
          </p:cNvSpPr>
          <p:nvPr>
            <p:ph type="body" sz="quarter" idx="13"/>
          </p:nvPr>
        </p:nvSpPr>
        <p:spPr>
          <a:xfrm>
            <a:off x="4208331" y="116632"/>
            <a:ext cx="3784202" cy="216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144854" y="6599975"/>
            <a:ext cx="9864000" cy="144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600">
                <a:solidFill>
                  <a:schemeClr val="bg1"/>
                </a:solidFill>
              </a:rPr>
              <a:t>다음 페이지에서 계속</a:t>
            </a:r>
            <a:endParaRPr lang="ko-KR" altLang="en-US" sz="800" b="1" spc="6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>
          <a:xfrm>
            <a:off x="8881534" y="345232"/>
            <a:ext cx="1080000" cy="214506"/>
          </a:xfrm>
          <a:prstGeom prst="rect">
            <a:avLst/>
          </a:prstGeom>
        </p:spPr>
        <p:txBody>
          <a:bodyPr/>
          <a:lstStyle>
            <a:lvl1pPr algn="ctr">
              <a:defRPr sz="900"/>
            </a:lvl1pPr>
          </a:lstStyle>
          <a:p>
            <a:fld id="{A134512F-BDF6-4451-A939-912C2DAAF4A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10871200" y="116632"/>
            <a:ext cx="1152000" cy="222128"/>
          </a:xfrm>
          <a:prstGeom prst="rect">
            <a:avLst/>
          </a:prstGeom>
        </p:spPr>
        <p:txBody>
          <a:bodyPr anchor="ctr"/>
          <a:lstStyle>
            <a:lvl1pPr algn="ctr">
              <a:defRPr sz="900"/>
            </a:lvl1pPr>
          </a:lstStyle>
          <a:p>
            <a:fld id="{E8D876B8-B6FB-49D8-96EE-9D8562B3715A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8" name="슬라이드 번호 개체 틀 6"/>
          <p:cNvSpPr txBox="1">
            <a:spLocks/>
          </p:cNvSpPr>
          <p:nvPr userDrawn="1"/>
        </p:nvSpPr>
        <p:spPr>
          <a:xfrm>
            <a:off x="5785758" y="6609445"/>
            <a:ext cx="688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2" name="텍스트 개체 틀 59"/>
          <p:cNvSpPr>
            <a:spLocks noGrp="1"/>
          </p:cNvSpPr>
          <p:nvPr>
            <p:ph type="body" sz="quarter" idx="16"/>
          </p:nvPr>
        </p:nvSpPr>
        <p:spPr>
          <a:xfrm>
            <a:off x="1032933" y="346295"/>
            <a:ext cx="6959600" cy="216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24362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59"/>
          <p:cNvSpPr>
            <a:spLocks noGrp="1"/>
          </p:cNvSpPr>
          <p:nvPr>
            <p:ph type="body" sz="quarter" idx="12"/>
          </p:nvPr>
        </p:nvSpPr>
        <p:spPr>
          <a:xfrm>
            <a:off x="10076400" y="908720"/>
            <a:ext cx="1972800" cy="36004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텍스트 개체 틀 59"/>
          <p:cNvSpPr>
            <a:spLocks noGrp="1"/>
          </p:cNvSpPr>
          <p:nvPr>
            <p:ph type="body" sz="quarter" idx="13"/>
          </p:nvPr>
        </p:nvSpPr>
        <p:spPr>
          <a:xfrm>
            <a:off x="4208331" y="116632"/>
            <a:ext cx="3792669" cy="216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144854" y="701079"/>
            <a:ext cx="9864000" cy="144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spc="600">
                <a:solidFill>
                  <a:schemeClr val="bg1"/>
                </a:solidFill>
              </a:rPr>
              <a:t>이전 페이지에서 연결</a:t>
            </a:r>
            <a:endParaRPr lang="ko-KR" altLang="en-US" sz="800" b="1" spc="6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>
          <a:xfrm>
            <a:off x="8881534" y="345232"/>
            <a:ext cx="1080000" cy="214506"/>
          </a:xfrm>
          <a:prstGeom prst="rect">
            <a:avLst/>
          </a:prstGeom>
        </p:spPr>
        <p:txBody>
          <a:bodyPr/>
          <a:lstStyle>
            <a:lvl1pPr algn="ctr">
              <a:defRPr sz="900"/>
            </a:lvl1pPr>
          </a:lstStyle>
          <a:p>
            <a:fld id="{A134512F-BDF6-4451-A939-912C2DAAF4A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10879667" y="116632"/>
            <a:ext cx="1152000" cy="222128"/>
          </a:xfrm>
          <a:prstGeom prst="rect">
            <a:avLst/>
          </a:prstGeom>
        </p:spPr>
        <p:txBody>
          <a:bodyPr anchor="ctr"/>
          <a:lstStyle>
            <a:lvl1pPr algn="ctr">
              <a:defRPr sz="900"/>
            </a:lvl1pPr>
          </a:lstStyle>
          <a:p>
            <a:fld id="{9B777360-1DFD-43FC-AC2F-F98EE4AFEE74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9" name="슬라이드 번호 개체 틀 6"/>
          <p:cNvSpPr txBox="1">
            <a:spLocks/>
          </p:cNvSpPr>
          <p:nvPr userDrawn="1"/>
        </p:nvSpPr>
        <p:spPr>
          <a:xfrm>
            <a:off x="5785758" y="6609445"/>
            <a:ext cx="688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12" name="텍스트 개체 틀 59"/>
          <p:cNvSpPr>
            <a:spLocks noGrp="1"/>
          </p:cNvSpPr>
          <p:nvPr>
            <p:ph type="body" sz="quarter" idx="16"/>
          </p:nvPr>
        </p:nvSpPr>
        <p:spPr>
          <a:xfrm>
            <a:off x="1032932" y="346295"/>
            <a:ext cx="6968067" cy="216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1382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59"/>
          <p:cNvSpPr>
            <a:spLocks noGrp="1"/>
          </p:cNvSpPr>
          <p:nvPr>
            <p:ph type="body" sz="quarter" idx="12"/>
          </p:nvPr>
        </p:nvSpPr>
        <p:spPr>
          <a:xfrm>
            <a:off x="10076400" y="908720"/>
            <a:ext cx="1972800" cy="36004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텍스트 개체 틀 59"/>
          <p:cNvSpPr>
            <a:spLocks noGrp="1"/>
          </p:cNvSpPr>
          <p:nvPr>
            <p:ph type="body" sz="quarter" idx="13"/>
          </p:nvPr>
        </p:nvSpPr>
        <p:spPr>
          <a:xfrm>
            <a:off x="4208331" y="112565"/>
            <a:ext cx="3775736" cy="216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2" name="직사각형 1"/>
          <p:cNvSpPr/>
          <p:nvPr userDrawn="1"/>
        </p:nvSpPr>
        <p:spPr>
          <a:xfrm>
            <a:off x="144854" y="701079"/>
            <a:ext cx="9864000" cy="144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spc="600">
                <a:solidFill>
                  <a:schemeClr val="bg1"/>
                </a:solidFill>
              </a:rPr>
              <a:t>이전 페이지에서 연결</a:t>
            </a:r>
            <a:endParaRPr lang="ko-KR" altLang="en-US" sz="800" b="1" spc="6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4"/>
          </p:nvPr>
        </p:nvSpPr>
        <p:spPr>
          <a:xfrm>
            <a:off x="8881534" y="345232"/>
            <a:ext cx="1080000" cy="214506"/>
          </a:xfrm>
          <a:prstGeom prst="rect">
            <a:avLst/>
          </a:prstGeom>
        </p:spPr>
        <p:txBody>
          <a:bodyPr/>
          <a:lstStyle>
            <a:lvl1pPr algn="ctr">
              <a:defRPr sz="900"/>
            </a:lvl1pPr>
          </a:lstStyle>
          <a:p>
            <a:fld id="{A134512F-BDF6-4451-A939-912C2DAAF4A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10862733" y="116632"/>
            <a:ext cx="1152000" cy="222128"/>
          </a:xfrm>
          <a:prstGeom prst="rect">
            <a:avLst/>
          </a:prstGeom>
        </p:spPr>
        <p:txBody>
          <a:bodyPr anchor="ctr"/>
          <a:lstStyle>
            <a:lvl1pPr algn="ctr">
              <a:defRPr sz="900"/>
            </a:lvl1pPr>
          </a:lstStyle>
          <a:p>
            <a:fld id="{E3BB362A-33BB-4561-A1E4-9197B75AE4E5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9" name="슬라이드 번호 개체 틀 6"/>
          <p:cNvSpPr txBox="1">
            <a:spLocks/>
          </p:cNvSpPr>
          <p:nvPr userDrawn="1"/>
        </p:nvSpPr>
        <p:spPr>
          <a:xfrm>
            <a:off x="5785758" y="6609445"/>
            <a:ext cx="688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44854" y="6599975"/>
            <a:ext cx="9864000" cy="144000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600">
                <a:solidFill>
                  <a:schemeClr val="bg1"/>
                </a:solidFill>
              </a:rPr>
              <a:t>다음 페이지에서 계속</a:t>
            </a:r>
            <a:endParaRPr lang="ko-KR" altLang="en-US" sz="800" b="1" spc="600" dirty="0">
              <a:solidFill>
                <a:schemeClr val="bg1"/>
              </a:solidFill>
            </a:endParaRPr>
          </a:p>
        </p:txBody>
      </p:sp>
      <p:sp>
        <p:nvSpPr>
          <p:cNvPr id="13" name="텍스트 개체 틀 59"/>
          <p:cNvSpPr>
            <a:spLocks noGrp="1"/>
          </p:cNvSpPr>
          <p:nvPr>
            <p:ph type="body" sz="quarter" idx="16"/>
          </p:nvPr>
        </p:nvSpPr>
        <p:spPr>
          <a:xfrm>
            <a:off x="1032933" y="346295"/>
            <a:ext cx="6951134" cy="216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1693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785758" y="6584949"/>
            <a:ext cx="68852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20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785758" y="6584949"/>
            <a:ext cx="68852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785758" y="6584949"/>
            <a:ext cx="68852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56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5785758" y="6584949"/>
            <a:ext cx="68852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ko-KR"/>
              <a:t>- </a:t>
            </a:r>
            <a:fld id="{65B22861-BB97-4628-92D1-9632AF93FD19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en-US" altLang="ko-KR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632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01"/>
          <p:cNvSpPr>
            <a:spLocks noChangeArrowheads="1"/>
          </p:cNvSpPr>
          <p:nvPr userDrawn="1"/>
        </p:nvSpPr>
        <p:spPr bwMode="auto">
          <a:xfrm>
            <a:off x="10058399" y="692697"/>
            <a:ext cx="1980000" cy="604867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none" lIns="98719" tIns="49359" rIns="98719" bIns="49359" anchor="ctr"/>
          <a:lstStyle/>
          <a:p>
            <a:pPr algn="l">
              <a:defRPr/>
            </a:pPr>
            <a:endParaRPr lang="ko-KR" altLang="en-US" sz="1900" b="1" dirty="0">
              <a:latin typeface="+mj-ea"/>
              <a:ea typeface="+mj-ea"/>
            </a:endParaRPr>
          </a:p>
        </p:txBody>
      </p:sp>
      <p:sp>
        <p:nvSpPr>
          <p:cNvPr id="11" name="Rectangle 601"/>
          <p:cNvSpPr>
            <a:spLocks noChangeArrowheads="1"/>
          </p:cNvSpPr>
          <p:nvPr userDrawn="1"/>
        </p:nvSpPr>
        <p:spPr bwMode="auto">
          <a:xfrm>
            <a:off x="143339" y="709630"/>
            <a:ext cx="9864000" cy="604867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none" lIns="98719" tIns="49359" rIns="98719" bIns="49359" anchor="ctr"/>
          <a:lstStyle/>
          <a:p>
            <a:pPr algn="l">
              <a:defRPr/>
            </a:pPr>
            <a:endParaRPr lang="ko-KR" altLang="en-US" sz="1900" b="1" dirty="0">
              <a:latin typeface="+mj-ea"/>
              <a:ea typeface="+mj-ea"/>
            </a:endParaRPr>
          </a:p>
        </p:txBody>
      </p:sp>
      <p:sp>
        <p:nvSpPr>
          <p:cNvPr id="12" name="Rectangle 601"/>
          <p:cNvSpPr>
            <a:spLocks noChangeArrowheads="1"/>
          </p:cNvSpPr>
          <p:nvPr userDrawn="1"/>
        </p:nvSpPr>
        <p:spPr bwMode="auto">
          <a:xfrm>
            <a:off x="10058399" y="1265710"/>
            <a:ext cx="1980000" cy="2190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8719" tIns="49359" rIns="98719" bIns="49359" anchor="ctr"/>
          <a:lstStyle/>
          <a:p>
            <a:pPr algn="l">
              <a:defRPr/>
            </a:pPr>
            <a:r>
              <a:rPr lang="en-US" altLang="ko-KR" sz="800" b="1">
                <a:solidFill>
                  <a:schemeClr val="bg1"/>
                </a:solidFill>
                <a:latin typeface="+mj-ea"/>
                <a:ea typeface="+mj-ea"/>
              </a:rPr>
              <a:t>Page Description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" name="Rectangle 601"/>
          <p:cNvSpPr>
            <a:spLocks noChangeArrowheads="1"/>
          </p:cNvSpPr>
          <p:nvPr userDrawn="1"/>
        </p:nvSpPr>
        <p:spPr bwMode="auto">
          <a:xfrm>
            <a:off x="10058399" y="692698"/>
            <a:ext cx="1980000" cy="219075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8719" tIns="49359" rIns="98719" bIns="49359" anchor="ctr"/>
          <a:lstStyle/>
          <a:p>
            <a:pPr algn="l">
              <a:defRPr/>
            </a:pPr>
            <a:r>
              <a:rPr lang="en-US" altLang="ko-KR" sz="800" b="1" dirty="0">
                <a:solidFill>
                  <a:schemeClr val="bg1"/>
                </a:solidFill>
                <a:latin typeface="+mj-ea"/>
                <a:ea typeface="+mj-ea"/>
              </a:rPr>
              <a:t>Page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63723107"/>
              </p:ext>
            </p:extLst>
          </p:nvPr>
        </p:nvGraphicFramePr>
        <p:xfrm>
          <a:off x="143339" y="116632"/>
          <a:ext cx="11880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448350339"/>
                    </a:ext>
                  </a:extLst>
                </a:gridCol>
                <a:gridCol w="2268000">
                  <a:extLst>
                    <a:ext uri="{9D8B030D-6E8A-4147-A177-3AD203B41FA5}">
                      <a16:colId xmlns:a16="http://schemas.microsoft.com/office/drawing/2014/main" val="248718315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380100481"/>
                    </a:ext>
                  </a:extLst>
                </a:gridCol>
                <a:gridCol w="3780000">
                  <a:extLst>
                    <a:ext uri="{9D8B030D-6E8A-4147-A177-3AD203B41FA5}">
                      <a16:colId xmlns:a16="http://schemas.microsoft.com/office/drawing/2014/main" val="227994036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15771131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92431891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181005849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val="3464605615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사이트명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강남구청</a:t>
                      </a: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메뉴</a:t>
                      </a: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단계</a:t>
                      </a: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유지보수</a:t>
                      </a: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760866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경로</a:t>
                      </a: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page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이혜원</a:t>
                      </a:r>
                    </a:p>
                  </a:txBody>
                  <a:tcPr marL="121920" marR="1219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03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4183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  <p:sldLayoutId id="2147483662" r:id="rId3"/>
    <p:sldLayoutId id="2147483675" r:id="rId4"/>
    <p:sldLayoutId id="2147483678" r:id="rId5"/>
  </p:sldLayoutIdLst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43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gangnam.go.kr/board/cardnews/list.do?mid=ID01_030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hyperlink" Target="https://www.gangnam.go.kr/gangnamlife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hyperlink" Target="https://www.gangnam.go.kr/apply/gangnamlife_sub/newest/view.do?mid=ID01_030206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www.culture.go.kr/index.do" TargetMode="External"/><Relationship Id="rId7" Type="http://schemas.openxmlformats.org/officeDocument/2006/relationships/hyperlink" Target="https://www.seongnam.go.kr/main.do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won.go.kr/index.do" TargetMode="External"/><Relationship Id="rId5" Type="http://schemas.openxmlformats.org/officeDocument/2006/relationships/hyperlink" Target="https://www.sasang.go.kr/index.sasang" TargetMode="External"/><Relationship Id="rId10" Type="http://schemas.openxmlformats.org/officeDocument/2006/relationships/image" Target="../media/image23.svg"/><Relationship Id="rId4" Type="http://schemas.openxmlformats.org/officeDocument/2006/relationships/hyperlink" Target="https://www.sebis.or.kr/" TargetMode="External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15.png"/><Relationship Id="rId5" Type="http://schemas.openxmlformats.org/officeDocument/2006/relationships/image" Target="../media/image24.png"/><Relationship Id="rId10" Type="http://schemas.openxmlformats.org/officeDocument/2006/relationships/image" Target="../media/image14.png"/><Relationship Id="rId4" Type="http://schemas.openxmlformats.org/officeDocument/2006/relationships/image" Target="../media/image9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한쪽 모서리 6">
            <a:extLst>
              <a:ext uri="{FF2B5EF4-FFF2-40B4-BE49-F238E27FC236}">
                <a16:creationId xmlns:a16="http://schemas.microsoft.com/office/drawing/2014/main" id="{D6764FDA-2C0E-4ADE-BAF3-1D4E002797CD}"/>
              </a:ext>
            </a:extLst>
          </p:cNvPr>
          <p:cNvSpPr/>
          <p:nvPr/>
        </p:nvSpPr>
        <p:spPr>
          <a:xfrm>
            <a:off x="200975" y="1654530"/>
            <a:ext cx="9799167" cy="2558890"/>
          </a:xfrm>
          <a:prstGeom prst="round1Rect">
            <a:avLst>
              <a:gd name="adj" fmla="val 29528"/>
            </a:avLst>
          </a:prstGeom>
          <a:solidFill>
            <a:srgbClr val="EDEF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https://www.gangnam.go.kr/main.do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79973"/>
              </p:ext>
            </p:extLst>
          </p:nvPr>
        </p:nvGraphicFramePr>
        <p:xfrm>
          <a:off x="10058399" y="1503262"/>
          <a:ext cx="1980000" cy="3558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16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565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상단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띠팝업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클래스 추가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팝업내용에 기재된 텍스트가 표출될 수 있도록 적용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오늘 하루 보지 않기 기능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닫기 버튼 설정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565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메인 헤더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로고 클릭 시 메인으로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로그인 클릭 시 로그인 페이지로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로그인 완료 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내정보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표출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565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생생현장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생생사진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최신 게시물 노출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생생영상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최신 게시물 노출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클릭 시 각각 게시판 메뉴로 이동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열린구청장실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380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구청장 영역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사진 클릭 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열린구청장실로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링크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5P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참조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791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메인 비주얼 영역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메인 상단 배너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스타일 가이드를 구성해 통일된 형식으로 운영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자동슬라이드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적용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버튼 클릭 시 배너 리스트 메뉴로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38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주요서비스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슬라이드 없이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 고정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텍스트와 아이콘으로 구성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28999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57790" y="930164"/>
            <a:ext cx="9846000" cy="216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3600" y="1118172"/>
            <a:ext cx="9850190" cy="55165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915648"/>
              </p:ext>
            </p:extLst>
          </p:nvPr>
        </p:nvGraphicFramePr>
        <p:xfrm>
          <a:off x="8700025" y="938704"/>
          <a:ext cx="1030740" cy="2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740">
                  <a:extLst>
                    <a:ext uri="{9D8B030D-6E8A-4147-A177-3AD203B41FA5}">
                      <a16:colId xmlns:a16="http://schemas.microsoft.com/office/drawing/2014/main" val="266656942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164859090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50" b="0" spc="-150" baseline="0" dirty="0">
                          <a:solidFill>
                            <a:srgbClr val="2B3D5C"/>
                          </a:solidFill>
                        </a:rPr>
                        <a:t>LANGUAGE</a:t>
                      </a:r>
                      <a:endParaRPr lang="ko-KR" altLang="en-US" sz="750" b="0" spc="-150" baseline="0" dirty="0">
                        <a:solidFill>
                          <a:srgbClr val="2B3D5C"/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50" b="0" spc="-150" baseline="0" dirty="0" err="1">
                          <a:solidFill>
                            <a:srgbClr val="2B3D5C"/>
                          </a:solidFill>
                        </a:rPr>
                        <a:t>사이트맵</a:t>
                      </a:r>
                      <a:endParaRPr lang="ko-KR" altLang="en-US" sz="750" b="0" spc="-150" baseline="0" dirty="0">
                        <a:solidFill>
                          <a:srgbClr val="2B3D5C"/>
                        </a:solidFill>
                      </a:endParaRPr>
                    </a:p>
                  </a:txBody>
                  <a:tcPr marL="36000" marR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3925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25965" y="1220013"/>
            <a:ext cx="1232959" cy="34505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40339"/>
              </p:ext>
            </p:extLst>
          </p:nvPr>
        </p:nvGraphicFramePr>
        <p:xfrm>
          <a:off x="1695607" y="1230542"/>
          <a:ext cx="5252112" cy="3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352">
                  <a:extLst>
                    <a:ext uri="{9D8B030D-6E8A-4147-A177-3AD203B41FA5}">
                      <a16:colId xmlns:a16="http://schemas.microsoft.com/office/drawing/2014/main" val="1755252936"/>
                    </a:ext>
                  </a:extLst>
                </a:gridCol>
                <a:gridCol w="875352">
                  <a:extLst>
                    <a:ext uri="{9D8B030D-6E8A-4147-A177-3AD203B41FA5}">
                      <a16:colId xmlns:a16="http://schemas.microsoft.com/office/drawing/2014/main" val="1135236650"/>
                    </a:ext>
                  </a:extLst>
                </a:gridCol>
                <a:gridCol w="875352">
                  <a:extLst>
                    <a:ext uri="{9D8B030D-6E8A-4147-A177-3AD203B41FA5}">
                      <a16:colId xmlns:a16="http://schemas.microsoft.com/office/drawing/2014/main" val="4277076638"/>
                    </a:ext>
                  </a:extLst>
                </a:gridCol>
                <a:gridCol w="875352">
                  <a:extLst>
                    <a:ext uri="{9D8B030D-6E8A-4147-A177-3AD203B41FA5}">
                      <a16:colId xmlns:a16="http://schemas.microsoft.com/office/drawing/2014/main" val="1032084730"/>
                    </a:ext>
                  </a:extLst>
                </a:gridCol>
                <a:gridCol w="875352">
                  <a:extLst>
                    <a:ext uri="{9D8B030D-6E8A-4147-A177-3AD203B41FA5}">
                      <a16:colId xmlns:a16="http://schemas.microsoft.com/office/drawing/2014/main" val="104734339"/>
                    </a:ext>
                  </a:extLst>
                </a:gridCol>
                <a:gridCol w="875352">
                  <a:extLst>
                    <a:ext uri="{9D8B030D-6E8A-4147-A177-3AD203B41FA5}">
                      <a16:colId xmlns:a16="http://schemas.microsoft.com/office/drawing/2014/main" val="54520241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종합민원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강남소식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소통</a:t>
                      </a:r>
                      <a:r>
                        <a:rPr lang="en-US" altLang="ko-KR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참여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행정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강남소개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분야별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50297"/>
                  </a:ext>
                </a:extLst>
              </a:tr>
            </a:tbl>
          </a:graphicData>
        </a:graphic>
      </p:graphicFrame>
      <p:graphicFrame>
        <p:nvGraphicFramePr>
          <p:cNvPr id="107" name="표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47887"/>
              </p:ext>
            </p:extLst>
          </p:nvPr>
        </p:nvGraphicFramePr>
        <p:xfrm>
          <a:off x="425966" y="939783"/>
          <a:ext cx="4231271" cy="2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1488">
                  <a:extLst>
                    <a:ext uri="{9D8B030D-6E8A-4147-A177-3AD203B41FA5}">
                      <a16:colId xmlns:a16="http://schemas.microsoft.com/office/drawing/2014/main" val="1731476041"/>
                    </a:ext>
                  </a:extLst>
                </a:gridCol>
                <a:gridCol w="477586">
                  <a:extLst>
                    <a:ext uri="{9D8B030D-6E8A-4147-A177-3AD203B41FA5}">
                      <a16:colId xmlns:a16="http://schemas.microsoft.com/office/drawing/2014/main" val="1904696944"/>
                    </a:ext>
                  </a:extLst>
                </a:gridCol>
                <a:gridCol w="564280">
                  <a:extLst>
                    <a:ext uri="{9D8B030D-6E8A-4147-A177-3AD203B41FA5}">
                      <a16:colId xmlns:a16="http://schemas.microsoft.com/office/drawing/2014/main" val="2313303207"/>
                    </a:ext>
                  </a:extLst>
                </a:gridCol>
                <a:gridCol w="531089">
                  <a:extLst>
                    <a:ext uri="{9D8B030D-6E8A-4147-A177-3AD203B41FA5}">
                      <a16:colId xmlns:a16="http://schemas.microsoft.com/office/drawing/2014/main" val="3858049364"/>
                    </a:ext>
                  </a:extLst>
                </a:gridCol>
                <a:gridCol w="564280">
                  <a:extLst>
                    <a:ext uri="{9D8B030D-6E8A-4147-A177-3AD203B41FA5}">
                      <a16:colId xmlns:a16="http://schemas.microsoft.com/office/drawing/2014/main" val="794003515"/>
                    </a:ext>
                  </a:extLst>
                </a:gridCol>
                <a:gridCol w="661274">
                  <a:extLst>
                    <a:ext uri="{9D8B030D-6E8A-4147-A177-3AD203B41FA5}">
                      <a16:colId xmlns:a16="http://schemas.microsoft.com/office/drawing/2014/main" val="3560565817"/>
                    </a:ext>
                  </a:extLst>
                </a:gridCol>
                <a:gridCol w="661274">
                  <a:extLst>
                    <a:ext uri="{9D8B030D-6E8A-4147-A177-3AD203B41FA5}">
                      <a16:colId xmlns:a16="http://schemas.microsoft.com/office/drawing/2014/main" val="193834070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spc="-100" baseline="0" dirty="0">
                          <a:solidFill>
                            <a:srgbClr val="2B3D5C"/>
                          </a:solidFill>
                        </a:rPr>
                        <a:t>대표 홈페이지</a:t>
                      </a: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보건소</a:t>
                      </a: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</a:t>
                      </a:r>
                      <a:r>
                        <a:rPr lang="en-US" altLang="ko-KR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복지</a:t>
                      </a: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교육</a:t>
                      </a:r>
                      <a:r>
                        <a:rPr lang="en-US" altLang="ko-KR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경제</a:t>
                      </a: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문화</a:t>
                      </a:r>
                      <a:r>
                        <a:rPr lang="en-US" altLang="ko-KR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관광</a:t>
                      </a: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강남구의회</a:t>
                      </a: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동주민센터</a:t>
                      </a:r>
                    </a:p>
                  </a:txBody>
                  <a:tcPr marL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39253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C5C3BF0-3FD3-D73A-98CD-B49CA9582752}"/>
              </a:ext>
            </a:extLst>
          </p:cNvPr>
          <p:cNvCxnSpPr/>
          <p:nvPr/>
        </p:nvCxnSpPr>
        <p:spPr>
          <a:xfrm>
            <a:off x="139790" y="1145373"/>
            <a:ext cx="98603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User">
            <a:extLst>
              <a:ext uri="{FF2B5EF4-FFF2-40B4-BE49-F238E27FC236}">
                <a16:creationId xmlns:a16="http://schemas.microsoft.com/office/drawing/2014/main" id="{A757A951-5E22-EA17-B1A2-3C3C6DD190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33924" y="1558675"/>
            <a:ext cx="2299780" cy="2299780"/>
          </a:xfrm>
          <a:custGeom>
            <a:avLst/>
            <a:gdLst>
              <a:gd name="T0" fmla="*/ 4516 w 9031"/>
              <a:gd name="T1" fmla="*/ 0 h 9031"/>
              <a:gd name="T2" fmla="*/ 2258 w 9031"/>
              <a:gd name="T3" fmla="*/ 2258 h 9031"/>
              <a:gd name="T4" fmla="*/ 4516 w 9031"/>
              <a:gd name="T5" fmla="*/ 4515 h 9031"/>
              <a:gd name="T6" fmla="*/ 6773 w 9031"/>
              <a:gd name="T7" fmla="*/ 2258 h 9031"/>
              <a:gd name="T8" fmla="*/ 4516 w 9031"/>
              <a:gd name="T9" fmla="*/ 0 h 9031"/>
              <a:gd name="T10" fmla="*/ 4516 w 9031"/>
              <a:gd name="T11" fmla="*/ 5661 h 9031"/>
              <a:gd name="T12" fmla="*/ 0 w 9031"/>
              <a:gd name="T13" fmla="*/ 7564 h 9031"/>
              <a:gd name="T14" fmla="*/ 0 w 9031"/>
              <a:gd name="T15" fmla="*/ 9031 h 9031"/>
              <a:gd name="T16" fmla="*/ 9031 w 9031"/>
              <a:gd name="T17" fmla="*/ 9031 h 9031"/>
              <a:gd name="T18" fmla="*/ 9031 w 9031"/>
              <a:gd name="T19" fmla="*/ 7564 h 9031"/>
              <a:gd name="T20" fmla="*/ 4516 w 9031"/>
              <a:gd name="T21" fmla="*/ 5661 h 9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31" h="9031">
                <a:moveTo>
                  <a:pt x="4516" y="0"/>
                </a:moveTo>
                <a:cubicBezTo>
                  <a:pt x="3269" y="0"/>
                  <a:pt x="2258" y="1011"/>
                  <a:pt x="2258" y="2258"/>
                </a:cubicBezTo>
                <a:cubicBezTo>
                  <a:pt x="2258" y="3505"/>
                  <a:pt x="3269" y="4515"/>
                  <a:pt x="4516" y="4515"/>
                </a:cubicBezTo>
                <a:cubicBezTo>
                  <a:pt x="5762" y="4515"/>
                  <a:pt x="6773" y="3505"/>
                  <a:pt x="6773" y="2258"/>
                </a:cubicBezTo>
                <a:cubicBezTo>
                  <a:pt x="6773" y="1011"/>
                  <a:pt x="5762" y="0"/>
                  <a:pt x="4516" y="0"/>
                </a:cubicBezTo>
                <a:close/>
                <a:moveTo>
                  <a:pt x="4516" y="5661"/>
                </a:moveTo>
                <a:cubicBezTo>
                  <a:pt x="2258" y="5658"/>
                  <a:pt x="0" y="6290"/>
                  <a:pt x="0" y="7564"/>
                </a:cubicBezTo>
                <a:lnTo>
                  <a:pt x="0" y="9031"/>
                </a:lnTo>
                <a:lnTo>
                  <a:pt x="9031" y="9031"/>
                </a:lnTo>
                <a:lnTo>
                  <a:pt x="9031" y="7564"/>
                </a:lnTo>
                <a:cubicBezTo>
                  <a:pt x="9031" y="6302"/>
                  <a:pt x="6773" y="5664"/>
                  <a:pt x="4516" y="5661"/>
                </a:cubicBezTo>
                <a:close/>
              </a:path>
            </a:pathLst>
          </a:custGeom>
          <a:solidFill>
            <a:srgbClr val="D4D4D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F4DE4F7-BA37-43D6-9D5E-92ACF31AA4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55306" y="991503"/>
            <a:ext cx="173646" cy="144000"/>
          </a:xfrm>
          <a:prstGeom prst="rect">
            <a:avLst/>
          </a:prstGeom>
        </p:spPr>
      </p:pic>
      <p:sp>
        <p:nvSpPr>
          <p:cNvPr id="152" name="직사각형 151"/>
          <p:cNvSpPr/>
          <p:nvPr/>
        </p:nvSpPr>
        <p:spPr>
          <a:xfrm>
            <a:off x="6199800" y="2476543"/>
            <a:ext cx="1560164" cy="5530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구청장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조성명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입니다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310C71-CFAE-4436-A9AA-EEBB640C0844}"/>
              </a:ext>
            </a:extLst>
          </p:cNvPr>
          <p:cNvSpPr txBox="1"/>
          <p:nvPr/>
        </p:nvSpPr>
        <p:spPr>
          <a:xfrm>
            <a:off x="6181576" y="2027647"/>
            <a:ext cx="16388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pc="-100" dirty="0">
                <a:solidFill>
                  <a:srgbClr val="0F3089"/>
                </a:solidFill>
              </a:rPr>
              <a:t>구민의 꿈을 모아</a:t>
            </a:r>
            <a:endParaRPr lang="en-US" altLang="ko-KR" sz="900" spc="-100" dirty="0">
              <a:solidFill>
                <a:srgbClr val="0F3089"/>
              </a:solidFill>
            </a:endParaRPr>
          </a:p>
          <a:p>
            <a:r>
              <a:rPr lang="ko-KR" altLang="en-US" sz="900" spc="-100" dirty="0">
                <a:solidFill>
                  <a:srgbClr val="0F3089"/>
                </a:solidFill>
              </a:rPr>
              <a:t>행복한 미래를 그리는 </a:t>
            </a:r>
            <a:r>
              <a:rPr lang="ko-KR" altLang="en-US" sz="1200" b="1" spc="-100" dirty="0">
                <a:solidFill>
                  <a:srgbClr val="0F3089"/>
                </a:solidFill>
              </a:rPr>
              <a:t>강남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F196C649-CC1A-474F-A1B8-ED92195BB312}"/>
              </a:ext>
            </a:extLst>
          </p:cNvPr>
          <p:cNvSpPr/>
          <p:nvPr/>
        </p:nvSpPr>
        <p:spPr>
          <a:xfrm>
            <a:off x="476941" y="2162014"/>
            <a:ext cx="2376000" cy="15639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B4F1C39-8907-438E-AA28-F28BE9155921}"/>
              </a:ext>
            </a:extLst>
          </p:cNvPr>
          <p:cNvSpPr/>
          <p:nvPr/>
        </p:nvSpPr>
        <p:spPr>
          <a:xfrm>
            <a:off x="491217" y="3719727"/>
            <a:ext cx="2360461" cy="28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‘민원 담당 공무원과의 소통 간담회’</a:t>
            </a:r>
            <a:endParaRPr lang="ko-KR" altLang="en-US" sz="900" spc="-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AD4451-2C2B-43AC-8114-9BD183784AC8}"/>
              </a:ext>
            </a:extLst>
          </p:cNvPr>
          <p:cNvSpPr txBox="1"/>
          <p:nvPr/>
        </p:nvSpPr>
        <p:spPr>
          <a:xfrm>
            <a:off x="470842" y="1837937"/>
            <a:ext cx="605294" cy="246221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ko-KR" altLang="en-US" sz="1000" b="1" dirty="0" err="1">
                <a:solidFill>
                  <a:srgbClr val="505C6D"/>
                </a:solidFill>
              </a:rPr>
              <a:t>생생현장</a:t>
            </a:r>
            <a:endParaRPr lang="ko-KR" altLang="en-US" sz="1000" b="1" dirty="0">
              <a:solidFill>
                <a:srgbClr val="505C6D"/>
              </a:solidFill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D718AD4-0A5B-42E0-8C67-7CBA595B84F1}"/>
              </a:ext>
            </a:extLst>
          </p:cNvPr>
          <p:cNvGrpSpPr/>
          <p:nvPr/>
        </p:nvGrpSpPr>
        <p:grpSpPr>
          <a:xfrm>
            <a:off x="1989396" y="1819432"/>
            <a:ext cx="3595076" cy="288000"/>
            <a:chOff x="392686" y="3923816"/>
            <a:chExt cx="3595076" cy="288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97B809E3-A05F-4573-B046-55179659D3E8}"/>
                </a:ext>
              </a:extLst>
            </p:cNvPr>
            <p:cNvSpPr/>
            <p:nvPr/>
          </p:nvSpPr>
          <p:spPr>
            <a:xfrm>
              <a:off x="3699762" y="3923816"/>
              <a:ext cx="288000" cy="28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D787A9A5-77F7-4ECB-8D52-86AFE366AF5A}"/>
                </a:ext>
              </a:extLst>
            </p:cNvPr>
            <p:cNvSpPr/>
            <p:nvPr/>
          </p:nvSpPr>
          <p:spPr>
            <a:xfrm>
              <a:off x="3084434" y="3923816"/>
              <a:ext cx="874806" cy="288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800" b="1" dirty="0">
                  <a:solidFill>
                    <a:srgbClr val="505C6D"/>
                  </a:solidFill>
                </a:rPr>
                <a:t>영상 </a:t>
              </a:r>
              <a:r>
                <a:rPr lang="ko-KR" altLang="en-US" sz="800" b="1" dirty="0" err="1">
                  <a:solidFill>
                    <a:srgbClr val="505C6D"/>
                  </a:solidFill>
                </a:rPr>
                <a:t>더보기</a:t>
              </a:r>
              <a:r>
                <a:rPr lang="ko-KR" altLang="en-US" sz="800" b="1" dirty="0">
                  <a:solidFill>
                    <a:srgbClr val="505C6D"/>
                  </a:solidFill>
                </a:rPr>
                <a:t> → </a:t>
              </a: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3AE61BA-0135-494C-8761-07E194A7167E}"/>
                </a:ext>
              </a:extLst>
            </p:cNvPr>
            <p:cNvSpPr/>
            <p:nvPr/>
          </p:nvSpPr>
          <p:spPr>
            <a:xfrm>
              <a:off x="1008014" y="3923816"/>
              <a:ext cx="288000" cy="28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310B54E9-D8B5-4751-B3CE-3C76A6BD306D}"/>
                </a:ext>
              </a:extLst>
            </p:cNvPr>
            <p:cNvSpPr/>
            <p:nvPr/>
          </p:nvSpPr>
          <p:spPr>
            <a:xfrm>
              <a:off x="392686" y="3923816"/>
              <a:ext cx="874806" cy="288000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ko-KR" altLang="en-US" sz="800" b="1" dirty="0">
                  <a:solidFill>
                    <a:srgbClr val="505C6D"/>
                  </a:solidFill>
                </a:rPr>
                <a:t>사진 </a:t>
              </a:r>
              <a:r>
                <a:rPr lang="ko-KR" altLang="en-US" sz="800" b="1" dirty="0" err="1">
                  <a:solidFill>
                    <a:srgbClr val="505C6D"/>
                  </a:solidFill>
                </a:rPr>
                <a:t>더보기</a:t>
              </a:r>
              <a:r>
                <a:rPr lang="ko-KR" altLang="en-US" sz="800" b="1" dirty="0">
                  <a:solidFill>
                    <a:srgbClr val="505C6D"/>
                  </a:solidFill>
                </a:rPr>
                <a:t> → </a:t>
              </a: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32D2110-C760-48FC-9BE9-0F721CF33197}"/>
              </a:ext>
            </a:extLst>
          </p:cNvPr>
          <p:cNvSpPr/>
          <p:nvPr/>
        </p:nvSpPr>
        <p:spPr>
          <a:xfrm>
            <a:off x="3140389" y="2162014"/>
            <a:ext cx="2376000" cy="156392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695602A-4E57-49BC-9FBE-E2E8261A312A}"/>
              </a:ext>
            </a:extLst>
          </p:cNvPr>
          <p:cNvSpPr/>
          <p:nvPr/>
        </p:nvSpPr>
        <p:spPr>
          <a:xfrm>
            <a:off x="3128781" y="3719727"/>
            <a:ext cx="2376000" cy="28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강남구재향군인회 ‘</a:t>
            </a:r>
            <a:r>
              <a:rPr lang="en-US" altLang="ko-KR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6.25</a:t>
            </a:r>
            <a:r>
              <a:rPr lang="ko-KR" altLang="en-US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전쟁 제</a:t>
            </a:r>
            <a:r>
              <a:rPr lang="en-US" altLang="ko-KR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73</a:t>
            </a:r>
            <a:r>
              <a:rPr lang="ko-KR" altLang="en-US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주년</a:t>
            </a:r>
            <a:endParaRPr lang="ko-KR" altLang="en-US" sz="900" spc="-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F2DA4AF6-AED0-4EB6-AFBA-F0709B395144}"/>
              </a:ext>
            </a:extLst>
          </p:cNvPr>
          <p:cNvSpPr/>
          <p:nvPr/>
        </p:nvSpPr>
        <p:spPr>
          <a:xfrm>
            <a:off x="6181576" y="3202519"/>
            <a:ext cx="3526927" cy="802661"/>
          </a:xfrm>
          <a:prstGeom prst="roundRect">
            <a:avLst>
              <a:gd name="adj" fmla="val 562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2" name="직사각형 901">
            <a:extLst>
              <a:ext uri="{FF2B5EF4-FFF2-40B4-BE49-F238E27FC236}">
                <a16:creationId xmlns:a16="http://schemas.microsoft.com/office/drawing/2014/main" id="{3DFBFB3B-5E6C-4EEF-F5FE-CB3FAFD65609}"/>
              </a:ext>
            </a:extLst>
          </p:cNvPr>
          <p:cNvSpPr/>
          <p:nvPr/>
        </p:nvSpPr>
        <p:spPr>
          <a:xfrm>
            <a:off x="7378815" y="3302895"/>
            <a:ext cx="1044000" cy="2795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r>
              <a:rPr lang="ko-KR" altLang="en-US" sz="8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구청장에게바란다</a:t>
            </a:r>
            <a:endParaRPr lang="ko-KR" altLang="en-US" sz="8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FC7769FF-EEDB-4CC1-B7C3-EFC08459EC92}"/>
              </a:ext>
            </a:extLst>
          </p:cNvPr>
          <p:cNvSpPr/>
          <p:nvPr/>
        </p:nvSpPr>
        <p:spPr>
          <a:xfrm>
            <a:off x="8495288" y="3302895"/>
            <a:ext cx="1044000" cy="2795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r>
              <a:rPr lang="ko-KR" altLang="en-US" sz="8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민선</a:t>
            </a:r>
            <a:r>
              <a:rPr lang="en-US" altLang="ko-KR" sz="8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lang="ko-KR" altLang="en-US" sz="8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기 공약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801E163-44D5-408B-9926-8C681817BC7D}"/>
              </a:ext>
            </a:extLst>
          </p:cNvPr>
          <p:cNvSpPr/>
          <p:nvPr/>
        </p:nvSpPr>
        <p:spPr>
          <a:xfrm>
            <a:off x="6352689" y="3644991"/>
            <a:ext cx="994821" cy="2795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endParaRPr lang="ko-KR" altLang="en-US" sz="850" b="1" dirty="0">
              <a:solidFill>
                <a:srgbClr val="FFDA48"/>
              </a:solidFill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BA3D666A-1F84-4284-8EAA-38115ED760DB}"/>
              </a:ext>
            </a:extLst>
          </p:cNvPr>
          <p:cNvSpPr/>
          <p:nvPr/>
        </p:nvSpPr>
        <p:spPr>
          <a:xfrm>
            <a:off x="6262342" y="3280659"/>
            <a:ext cx="1044000" cy="324000"/>
          </a:xfrm>
          <a:prstGeom prst="roundRect">
            <a:avLst>
              <a:gd name="adj" fmla="val 26341"/>
            </a:avLst>
          </a:prstGeom>
          <a:solidFill>
            <a:srgbClr val="505C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열린구청장실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E6BA5CB-EC86-46CD-BF46-87D2364350A9}"/>
              </a:ext>
            </a:extLst>
          </p:cNvPr>
          <p:cNvSpPr/>
          <p:nvPr/>
        </p:nvSpPr>
        <p:spPr>
          <a:xfrm>
            <a:off x="425965" y="4436936"/>
            <a:ext cx="5148000" cy="2160000"/>
          </a:xfrm>
          <a:prstGeom prst="roundRect">
            <a:avLst>
              <a:gd name="adj" fmla="val 1020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메인 상단 배너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D2CDE8F-B444-4D7C-8541-FD51AB43F178}"/>
              </a:ext>
            </a:extLst>
          </p:cNvPr>
          <p:cNvGrpSpPr/>
          <p:nvPr/>
        </p:nvGrpSpPr>
        <p:grpSpPr>
          <a:xfrm>
            <a:off x="7746605" y="952384"/>
            <a:ext cx="960181" cy="207749"/>
            <a:chOff x="6182113" y="1675429"/>
            <a:chExt cx="960181" cy="20774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044D644-F572-4711-8875-F33C015A3FED}"/>
                </a:ext>
              </a:extLst>
            </p:cNvPr>
            <p:cNvSpPr txBox="1"/>
            <p:nvPr/>
          </p:nvSpPr>
          <p:spPr>
            <a:xfrm>
              <a:off x="6346636" y="1675429"/>
              <a:ext cx="795658" cy="207749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/>
              <a:r>
                <a:rPr lang="ko-KR" altLang="en-US" sz="750" dirty="0">
                  <a:solidFill>
                    <a:srgbClr val="2B3D5C"/>
                  </a:solidFill>
                </a:rPr>
                <a:t>구름많음  </a:t>
              </a:r>
              <a:r>
                <a:rPr lang="en-US" altLang="ko-KR" sz="750" dirty="0">
                  <a:solidFill>
                    <a:srgbClr val="2B3D5C"/>
                  </a:solidFill>
                </a:rPr>
                <a:t>22.8</a:t>
              </a:r>
              <a:r>
                <a:rPr lang="ko-KR" altLang="en-US" sz="750" dirty="0">
                  <a:solidFill>
                    <a:srgbClr val="2B3D5C"/>
                  </a:solidFill>
                </a:rPr>
                <a:t>℃</a:t>
              </a: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2DE7B7FB-A28D-47B7-842A-C6762D3A5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113" y="1683158"/>
              <a:ext cx="171450" cy="171450"/>
            </a:xfrm>
            <a:prstGeom prst="rect">
              <a:avLst/>
            </a:prstGeom>
          </p:spPr>
        </p:pic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D23A7AB3-D2D6-48E9-AB30-1FF88AA1F8AD}"/>
              </a:ext>
            </a:extLst>
          </p:cNvPr>
          <p:cNvSpPr/>
          <p:nvPr/>
        </p:nvSpPr>
        <p:spPr>
          <a:xfrm>
            <a:off x="6096000" y="4890990"/>
            <a:ext cx="3631972" cy="1705946"/>
          </a:xfrm>
          <a:prstGeom prst="roundRect">
            <a:avLst>
              <a:gd name="adj" fmla="val 11135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사각형: 둥근 모서리 79" descr="말풍선 단색으로 채워진">
            <a:extLst>
              <a:ext uri="{FF2B5EF4-FFF2-40B4-BE49-F238E27FC236}">
                <a16:creationId xmlns:a16="http://schemas.microsoft.com/office/drawing/2014/main" id="{D3C27F97-A236-4B51-9A88-432095ED37FD}"/>
              </a:ext>
            </a:extLst>
          </p:cNvPr>
          <p:cNvSpPr/>
          <p:nvPr/>
        </p:nvSpPr>
        <p:spPr>
          <a:xfrm>
            <a:off x="6210354" y="5314499"/>
            <a:ext cx="576000" cy="468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36000" rtlCol="0" anchor="t"/>
          <a:lstStyle/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조직도</a:t>
            </a:r>
          </a:p>
        </p:txBody>
      </p:sp>
      <p:sp>
        <p:nvSpPr>
          <p:cNvPr id="81" name="사각형: 둥근 모서리 80" descr="말풍선 단색으로 채워진">
            <a:extLst>
              <a:ext uri="{FF2B5EF4-FFF2-40B4-BE49-F238E27FC236}">
                <a16:creationId xmlns:a16="http://schemas.microsoft.com/office/drawing/2014/main" id="{32751430-8020-4010-9543-506CAB9BE5C2}"/>
              </a:ext>
            </a:extLst>
          </p:cNvPr>
          <p:cNvSpPr/>
          <p:nvPr/>
        </p:nvSpPr>
        <p:spPr>
          <a:xfrm>
            <a:off x="7610916" y="5314499"/>
            <a:ext cx="576000" cy="468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36000" rtlCol="0" anchor="t"/>
          <a:lstStyle/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정보화</a:t>
            </a:r>
            <a:endParaRPr lang="en-US" altLang="ko-KR" sz="750" spc="-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교육</a:t>
            </a:r>
          </a:p>
        </p:txBody>
      </p:sp>
      <p:sp>
        <p:nvSpPr>
          <p:cNvPr id="82" name="사각형: 둥근 모서리 81" descr="말풍선 단색으로 채워진">
            <a:extLst>
              <a:ext uri="{FF2B5EF4-FFF2-40B4-BE49-F238E27FC236}">
                <a16:creationId xmlns:a16="http://schemas.microsoft.com/office/drawing/2014/main" id="{657219D4-1F79-4C45-86F4-0D147AED40F2}"/>
              </a:ext>
            </a:extLst>
          </p:cNvPr>
          <p:cNvSpPr/>
          <p:nvPr/>
        </p:nvSpPr>
        <p:spPr>
          <a:xfrm>
            <a:off x="8311197" y="5314499"/>
            <a:ext cx="576000" cy="468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36000" rtlCol="0" anchor="t"/>
          <a:lstStyle/>
          <a:p>
            <a:r>
              <a:rPr lang="ko-KR" altLang="en-US" sz="750" b="1" spc="-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문자알림</a:t>
            </a:r>
            <a:endParaRPr lang="en-US" altLang="ko-KR" sz="750" b="1" spc="-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750" b="1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</a:t>
            </a:r>
          </a:p>
        </p:txBody>
      </p:sp>
      <p:sp>
        <p:nvSpPr>
          <p:cNvPr id="83" name="사각형: 둥근 모서리 82" descr="말풍선 단색으로 채워진">
            <a:extLst>
              <a:ext uri="{FF2B5EF4-FFF2-40B4-BE49-F238E27FC236}">
                <a16:creationId xmlns:a16="http://schemas.microsoft.com/office/drawing/2014/main" id="{BAD0684D-B00B-4A19-8644-9926B8289A42}"/>
              </a:ext>
            </a:extLst>
          </p:cNvPr>
          <p:cNvSpPr/>
          <p:nvPr/>
        </p:nvSpPr>
        <p:spPr>
          <a:xfrm>
            <a:off x="9011476" y="5314499"/>
            <a:ext cx="576000" cy="468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36000" rtlCol="0" anchor="t"/>
          <a:lstStyle/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설문조사</a:t>
            </a:r>
          </a:p>
        </p:txBody>
      </p:sp>
      <p:sp>
        <p:nvSpPr>
          <p:cNvPr id="84" name="사각형: 둥근 모서리 83" descr="말풍선 단색으로 채워진">
            <a:extLst>
              <a:ext uri="{FF2B5EF4-FFF2-40B4-BE49-F238E27FC236}">
                <a16:creationId xmlns:a16="http://schemas.microsoft.com/office/drawing/2014/main" id="{E9BF9266-7C6F-4B2A-A811-8F3F3083307F}"/>
              </a:ext>
            </a:extLst>
          </p:cNvPr>
          <p:cNvSpPr/>
          <p:nvPr/>
        </p:nvSpPr>
        <p:spPr>
          <a:xfrm>
            <a:off x="6210354" y="5932358"/>
            <a:ext cx="576000" cy="468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36000" rtlCol="0" anchor="t"/>
          <a:lstStyle/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청사안내</a:t>
            </a:r>
          </a:p>
        </p:txBody>
      </p:sp>
      <p:sp>
        <p:nvSpPr>
          <p:cNvPr id="85" name="사각형: 둥근 모서리 84" descr="말풍선 단색으로 채워진">
            <a:extLst>
              <a:ext uri="{FF2B5EF4-FFF2-40B4-BE49-F238E27FC236}">
                <a16:creationId xmlns:a16="http://schemas.microsoft.com/office/drawing/2014/main" id="{3AF3DDD5-A970-4E0F-A2EF-51A0B50D627C}"/>
              </a:ext>
            </a:extLst>
          </p:cNvPr>
          <p:cNvSpPr/>
          <p:nvPr/>
        </p:nvSpPr>
        <p:spPr>
          <a:xfrm>
            <a:off x="8311197" y="5932358"/>
            <a:ext cx="576000" cy="468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36000" rtlCol="0" anchor="t"/>
          <a:lstStyle/>
          <a:p>
            <a:r>
              <a:rPr lang="ko-KR" altLang="en-US" sz="750" spc="-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주정차</a:t>
            </a:r>
            <a:endParaRPr lang="en-US" altLang="ko-KR" sz="750" spc="-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단속조회</a:t>
            </a:r>
          </a:p>
        </p:txBody>
      </p:sp>
      <p:sp>
        <p:nvSpPr>
          <p:cNvPr id="86" name="사각형: 둥근 모서리 85" descr="말풍선 단색으로 채워진">
            <a:extLst>
              <a:ext uri="{FF2B5EF4-FFF2-40B4-BE49-F238E27FC236}">
                <a16:creationId xmlns:a16="http://schemas.microsoft.com/office/drawing/2014/main" id="{1AD53803-C940-4C17-ACB8-52AE322A1889}"/>
              </a:ext>
            </a:extLst>
          </p:cNvPr>
          <p:cNvSpPr/>
          <p:nvPr/>
        </p:nvSpPr>
        <p:spPr>
          <a:xfrm>
            <a:off x="9011476" y="5932358"/>
            <a:ext cx="576000" cy="468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36000" rtlCol="0" anchor="t"/>
          <a:lstStyle/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문화체육</a:t>
            </a:r>
            <a:endParaRPr lang="en-US" altLang="ko-KR" sz="750" spc="-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통합예약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596DED5-B2EC-48EE-B44E-4B38E40C6EA8}"/>
              </a:ext>
            </a:extLst>
          </p:cNvPr>
          <p:cNvSpPr txBox="1"/>
          <p:nvPr/>
        </p:nvSpPr>
        <p:spPr>
          <a:xfrm>
            <a:off x="6151286" y="497387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505C6D"/>
                </a:solidFill>
              </a:rPr>
              <a:t>주요 서비스</a:t>
            </a:r>
          </a:p>
        </p:txBody>
      </p:sp>
      <p:sp>
        <p:nvSpPr>
          <p:cNvPr id="88" name="사각형: 둥근 모서리 87" descr="말풍선 단색으로 채워진">
            <a:extLst>
              <a:ext uri="{FF2B5EF4-FFF2-40B4-BE49-F238E27FC236}">
                <a16:creationId xmlns:a16="http://schemas.microsoft.com/office/drawing/2014/main" id="{021FDFDE-D185-4DE4-AFE4-0E6F0810A6C6}"/>
              </a:ext>
            </a:extLst>
          </p:cNvPr>
          <p:cNvSpPr/>
          <p:nvPr/>
        </p:nvSpPr>
        <p:spPr>
          <a:xfrm>
            <a:off x="7610916" y="5932358"/>
            <a:ext cx="576000" cy="468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36000" rtlCol="0" anchor="t"/>
          <a:lstStyle/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민원서식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D79AC0C-C4BA-4099-847C-BB84D9E4CC5A}"/>
              </a:ext>
            </a:extLst>
          </p:cNvPr>
          <p:cNvSpPr/>
          <p:nvPr/>
        </p:nvSpPr>
        <p:spPr>
          <a:xfrm>
            <a:off x="6111807" y="4433793"/>
            <a:ext cx="3558762" cy="295845"/>
          </a:xfrm>
          <a:prstGeom prst="rect">
            <a:avLst/>
          </a:prstGeom>
          <a:solidFill>
            <a:schemeClr val="bg1"/>
          </a:solidFill>
          <a:ln w="12700">
            <a:solidFill>
              <a:srgbClr val="DAE1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65000"/>
                  </a:schemeClr>
                </a:solidFill>
              </a:rPr>
              <a:t>검색어를 입력해주세요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87A514A-A1DB-4291-B339-4AA9D63532E6}"/>
              </a:ext>
            </a:extLst>
          </p:cNvPr>
          <p:cNvGrpSpPr/>
          <p:nvPr/>
        </p:nvGrpSpPr>
        <p:grpSpPr>
          <a:xfrm rot="18900000">
            <a:off x="9431653" y="4490291"/>
            <a:ext cx="108000" cy="180000"/>
            <a:chOff x="6550222" y="1130636"/>
            <a:chExt cx="93600" cy="155024"/>
          </a:xfrm>
        </p:grpSpPr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1D045D59-CA83-413C-9952-A3580A60BBD3}"/>
                </a:ext>
              </a:extLst>
            </p:cNvPr>
            <p:cNvSpPr/>
            <p:nvPr/>
          </p:nvSpPr>
          <p:spPr>
            <a:xfrm>
              <a:off x="6550222" y="1130636"/>
              <a:ext cx="93600" cy="93600"/>
            </a:xfrm>
            <a:prstGeom prst="ellipse">
              <a:avLst/>
            </a:prstGeom>
            <a:noFill/>
            <a:ln w="19050">
              <a:solidFill>
                <a:srgbClr val="6977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81FAC5C-FB01-47C4-9DFE-25D1B7DC3164}"/>
                </a:ext>
              </a:extLst>
            </p:cNvPr>
            <p:cNvCxnSpPr/>
            <p:nvPr/>
          </p:nvCxnSpPr>
          <p:spPr>
            <a:xfrm flipH="1">
              <a:off x="6595223" y="1213660"/>
              <a:ext cx="1799" cy="72000"/>
            </a:xfrm>
            <a:prstGeom prst="line">
              <a:avLst/>
            </a:prstGeom>
            <a:ln w="19050">
              <a:solidFill>
                <a:srgbClr val="6977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타원 92">
            <a:extLst>
              <a:ext uri="{FF2B5EF4-FFF2-40B4-BE49-F238E27FC236}">
                <a16:creationId xmlns:a16="http://schemas.microsoft.com/office/drawing/2014/main" id="{A3B99502-8B69-40C3-BEC8-3E2A344D0DF2}"/>
              </a:ext>
            </a:extLst>
          </p:cNvPr>
          <p:cNvSpPr/>
          <p:nvPr/>
        </p:nvSpPr>
        <p:spPr>
          <a:xfrm>
            <a:off x="3767518" y="4768168"/>
            <a:ext cx="1765619" cy="1765619"/>
          </a:xfrm>
          <a:prstGeom prst="ellipse">
            <a:avLst/>
          </a:prstGeom>
          <a:solidFill>
            <a:schemeClr val="tx1">
              <a:lumMod val="75000"/>
              <a:lumOff val="25000"/>
              <a:alpha val="30000"/>
            </a:schemeClr>
          </a:solidFill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1120AE0-4BD9-41BA-AD3C-CCDA9D6849E7}"/>
              </a:ext>
            </a:extLst>
          </p:cNvPr>
          <p:cNvSpPr txBox="1"/>
          <p:nvPr/>
        </p:nvSpPr>
        <p:spPr>
          <a:xfrm>
            <a:off x="546399" y="4617874"/>
            <a:ext cx="2616422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서브 타이틀을 입력해 주세요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.(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기간 등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메인 타이틀을</a:t>
            </a:r>
            <a:endParaRPr lang="en-US" altLang="ko-KR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입력해 주세요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제목</a:t>
            </a: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사각형: 둥근 한쪽 모서리 94">
            <a:extLst>
              <a:ext uri="{FF2B5EF4-FFF2-40B4-BE49-F238E27FC236}">
                <a16:creationId xmlns:a16="http://schemas.microsoft.com/office/drawing/2014/main" id="{2AE001B3-D5B8-4E84-9BCA-2E0E202B7CEA}"/>
              </a:ext>
            </a:extLst>
          </p:cNvPr>
          <p:cNvSpPr/>
          <p:nvPr/>
        </p:nvSpPr>
        <p:spPr>
          <a:xfrm>
            <a:off x="537328" y="4592646"/>
            <a:ext cx="3077071" cy="1249544"/>
          </a:xfrm>
          <a:prstGeom prst="round1Rect">
            <a:avLst/>
          </a:prstGeom>
          <a:noFill/>
          <a:ln w="19050">
            <a:solidFill>
              <a:srgbClr val="505C6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3144A5EE-3D73-4040-A922-E56700EB5249}"/>
              </a:ext>
            </a:extLst>
          </p:cNvPr>
          <p:cNvGrpSpPr/>
          <p:nvPr/>
        </p:nvGrpSpPr>
        <p:grpSpPr>
          <a:xfrm>
            <a:off x="537330" y="6209008"/>
            <a:ext cx="1691862" cy="302697"/>
            <a:chOff x="2130200" y="2150316"/>
            <a:chExt cx="1437371" cy="302697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A3D2E4FA-4AF9-4AEE-AF85-B0661414CEE3}"/>
                </a:ext>
              </a:extLst>
            </p:cNvPr>
            <p:cNvSpPr/>
            <p:nvPr/>
          </p:nvSpPr>
          <p:spPr>
            <a:xfrm>
              <a:off x="2130200" y="2150316"/>
              <a:ext cx="1379700" cy="30269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BED40D3-8C3A-4721-ADDD-EA1259D0A093}"/>
                </a:ext>
              </a:extLst>
            </p:cNvPr>
            <p:cNvSpPr txBox="1"/>
            <p:nvPr/>
          </p:nvSpPr>
          <p:spPr>
            <a:xfrm>
              <a:off x="2442780" y="2153738"/>
              <a:ext cx="11247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1 </a:t>
              </a:r>
              <a:r>
                <a:rPr lang="en-US" altLang="ko-KR" sz="1000" dirty="0"/>
                <a:t>/ 4</a:t>
              </a:r>
              <a:r>
                <a:rPr lang="en-US" altLang="ko-KR" sz="1000" b="1" dirty="0"/>
                <a:t>        〈 </a:t>
              </a:r>
              <a:r>
                <a:rPr lang="ko-KR" altLang="en-US" sz="1000" b="1" dirty="0"/>
                <a:t> </a:t>
              </a:r>
              <a:r>
                <a:rPr lang="en-US" altLang="ko-KR" sz="1000" b="1" dirty="0"/>
                <a:t>〉 </a:t>
              </a:r>
              <a:r>
                <a:rPr lang="ko-KR" altLang="en-US" sz="1200" b="1" dirty="0"/>
                <a:t>∥</a:t>
              </a:r>
              <a:r>
                <a:rPr lang="en-US" altLang="ko-KR" sz="1000" b="1" dirty="0"/>
                <a:t> </a:t>
              </a:r>
              <a:endParaRPr lang="ko-KR" altLang="en-US" sz="1000" b="1" dirty="0"/>
            </a:p>
          </p:txBody>
        </p:sp>
      </p:grpSp>
      <p:sp>
        <p:nvSpPr>
          <p:cNvPr id="105" name="Number 2">
            <a:extLst>
              <a:ext uri="{FF2B5EF4-FFF2-40B4-BE49-F238E27FC236}">
                <a16:creationId xmlns:a16="http://schemas.microsoft.com/office/drawing/2014/main" id="{19215461-DE42-4714-998F-FF8D2539FD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03638" y="1231508"/>
            <a:ext cx="427651" cy="360000"/>
          </a:xfrm>
          <a:custGeom>
            <a:avLst/>
            <a:gdLst>
              <a:gd name="T0" fmla="*/ 2642 w 5993"/>
              <a:gd name="T1" fmla="*/ 127 h 5044"/>
              <a:gd name="T2" fmla="*/ 1012 w 5993"/>
              <a:gd name="T3" fmla="*/ 1299 h 5044"/>
              <a:gd name="T4" fmla="*/ 3261 w 5993"/>
              <a:gd name="T5" fmla="*/ 4450 h 5044"/>
              <a:gd name="T6" fmla="*/ 4150 w 5993"/>
              <a:gd name="T7" fmla="*/ 356 h 5044"/>
              <a:gd name="T8" fmla="*/ 2642 w 5993"/>
              <a:gd name="T9" fmla="*/ 127 h 5044"/>
              <a:gd name="T10" fmla="*/ 2063 w 5993"/>
              <a:gd name="T11" fmla="*/ 1622 h 5044"/>
              <a:gd name="T12" fmla="*/ 3356 w 5993"/>
              <a:gd name="T13" fmla="*/ 1972 h 5044"/>
              <a:gd name="T14" fmla="*/ 2251 w 5993"/>
              <a:gd name="T15" fmla="*/ 3104 h 5044"/>
              <a:gd name="T16" fmla="*/ 1874 w 5993"/>
              <a:gd name="T17" fmla="*/ 3400 h 5044"/>
              <a:gd name="T18" fmla="*/ 3571 w 5993"/>
              <a:gd name="T19" fmla="*/ 3535 h 5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3" h="5044">
                <a:moveTo>
                  <a:pt x="2642" y="127"/>
                </a:moveTo>
                <a:cubicBezTo>
                  <a:pt x="1959" y="391"/>
                  <a:pt x="1433" y="629"/>
                  <a:pt x="1012" y="1299"/>
                </a:cubicBezTo>
                <a:cubicBezTo>
                  <a:pt x="0" y="2911"/>
                  <a:pt x="1119" y="5044"/>
                  <a:pt x="3261" y="4450"/>
                </a:cubicBezTo>
                <a:cubicBezTo>
                  <a:pt x="5011" y="3966"/>
                  <a:pt x="5993" y="1436"/>
                  <a:pt x="4150" y="356"/>
                </a:cubicBezTo>
                <a:cubicBezTo>
                  <a:pt x="3741" y="116"/>
                  <a:pt x="2981" y="0"/>
                  <a:pt x="2642" y="127"/>
                </a:cubicBezTo>
                <a:close/>
                <a:moveTo>
                  <a:pt x="2063" y="1622"/>
                </a:moveTo>
                <a:cubicBezTo>
                  <a:pt x="2255" y="891"/>
                  <a:pt x="3788" y="1107"/>
                  <a:pt x="3356" y="1972"/>
                </a:cubicBezTo>
                <a:cubicBezTo>
                  <a:pt x="3106" y="2471"/>
                  <a:pt x="2689" y="2884"/>
                  <a:pt x="2251" y="3104"/>
                </a:cubicBezTo>
                <a:cubicBezTo>
                  <a:pt x="2108" y="3175"/>
                  <a:pt x="1952" y="3284"/>
                  <a:pt x="1874" y="3400"/>
                </a:cubicBezTo>
                <a:cubicBezTo>
                  <a:pt x="1996" y="3354"/>
                  <a:pt x="3507" y="3410"/>
                  <a:pt x="3571" y="3535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15" name="Number 3">
            <a:extLst>
              <a:ext uri="{FF2B5EF4-FFF2-40B4-BE49-F238E27FC236}">
                <a16:creationId xmlns:a16="http://schemas.microsoft.com/office/drawing/2014/main" id="{A6AE0B09-90EE-4BD5-860B-C4D7CAA12D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67028" y="1982014"/>
            <a:ext cx="351372" cy="360000"/>
          </a:xfrm>
          <a:custGeom>
            <a:avLst/>
            <a:gdLst>
              <a:gd name="T0" fmla="*/ 2258 w 5065"/>
              <a:gd name="T1" fmla="*/ 322 h 5186"/>
              <a:gd name="T2" fmla="*/ 696 w 5065"/>
              <a:gd name="T3" fmla="*/ 939 h 5186"/>
              <a:gd name="T4" fmla="*/ 538 w 5065"/>
              <a:gd name="T5" fmla="*/ 3828 h 5186"/>
              <a:gd name="T6" fmla="*/ 4780 w 5065"/>
              <a:gd name="T7" fmla="*/ 2804 h 5186"/>
              <a:gd name="T8" fmla="*/ 4622 w 5065"/>
              <a:gd name="T9" fmla="*/ 926 h 5186"/>
              <a:gd name="T10" fmla="*/ 2902 w 5065"/>
              <a:gd name="T11" fmla="*/ 190 h 5186"/>
              <a:gd name="T12" fmla="*/ 2596 w 5065"/>
              <a:gd name="T13" fmla="*/ 298 h 5186"/>
              <a:gd name="T14" fmla="*/ 1589 w 5065"/>
              <a:gd name="T15" fmla="*/ 1622 h 5186"/>
              <a:gd name="T16" fmla="*/ 2849 w 5065"/>
              <a:gd name="T17" fmla="*/ 1582 h 5186"/>
              <a:gd name="T18" fmla="*/ 2088 w 5065"/>
              <a:gd name="T19" fmla="*/ 2252 h 5186"/>
              <a:gd name="T20" fmla="*/ 3227 w 5065"/>
              <a:gd name="T21" fmla="*/ 3112 h 5186"/>
              <a:gd name="T22" fmla="*/ 2360 w 5065"/>
              <a:gd name="T23" fmla="*/ 3414 h 5186"/>
              <a:gd name="T24" fmla="*/ 1694 w 5065"/>
              <a:gd name="T25" fmla="*/ 3408 h 5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65" h="5186">
                <a:moveTo>
                  <a:pt x="2258" y="322"/>
                </a:moveTo>
                <a:cubicBezTo>
                  <a:pt x="1759" y="406"/>
                  <a:pt x="1132" y="741"/>
                  <a:pt x="696" y="939"/>
                </a:cubicBezTo>
                <a:cubicBezTo>
                  <a:pt x="13" y="1249"/>
                  <a:pt x="0" y="3290"/>
                  <a:pt x="538" y="3828"/>
                </a:cubicBezTo>
                <a:cubicBezTo>
                  <a:pt x="1897" y="5186"/>
                  <a:pt x="4397" y="4718"/>
                  <a:pt x="4780" y="2804"/>
                </a:cubicBezTo>
                <a:cubicBezTo>
                  <a:pt x="4888" y="2261"/>
                  <a:pt x="5065" y="1369"/>
                  <a:pt x="4622" y="926"/>
                </a:cubicBezTo>
                <a:cubicBezTo>
                  <a:pt x="4320" y="624"/>
                  <a:pt x="3474" y="0"/>
                  <a:pt x="2902" y="190"/>
                </a:cubicBezTo>
                <a:cubicBezTo>
                  <a:pt x="2676" y="266"/>
                  <a:pt x="2828" y="295"/>
                  <a:pt x="2596" y="298"/>
                </a:cubicBezTo>
                <a:moveTo>
                  <a:pt x="1589" y="1622"/>
                </a:moveTo>
                <a:cubicBezTo>
                  <a:pt x="1917" y="1226"/>
                  <a:pt x="2664" y="1026"/>
                  <a:pt x="2849" y="1582"/>
                </a:cubicBezTo>
                <a:cubicBezTo>
                  <a:pt x="2988" y="1999"/>
                  <a:pt x="2139" y="2224"/>
                  <a:pt x="2088" y="2252"/>
                </a:cubicBezTo>
                <a:cubicBezTo>
                  <a:pt x="2240" y="2296"/>
                  <a:pt x="3640" y="2592"/>
                  <a:pt x="3227" y="3112"/>
                </a:cubicBezTo>
                <a:cubicBezTo>
                  <a:pt x="3044" y="3342"/>
                  <a:pt x="2631" y="3320"/>
                  <a:pt x="2360" y="3414"/>
                </a:cubicBezTo>
                <a:cubicBezTo>
                  <a:pt x="2215" y="3465"/>
                  <a:pt x="1817" y="3435"/>
                  <a:pt x="1694" y="3408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18" name="Number 4">
            <a:extLst>
              <a:ext uri="{FF2B5EF4-FFF2-40B4-BE49-F238E27FC236}">
                <a16:creationId xmlns:a16="http://schemas.microsoft.com/office/drawing/2014/main" id="{0B580647-BC0D-4E3E-BD2F-E3027AAF4B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666378" y="2691551"/>
            <a:ext cx="360000" cy="323250"/>
          </a:xfrm>
          <a:custGeom>
            <a:avLst/>
            <a:gdLst>
              <a:gd name="T0" fmla="*/ 2671 w 5424"/>
              <a:gd name="T1" fmla="*/ 1212 h 4863"/>
              <a:gd name="T2" fmla="*/ 2546 w 5424"/>
              <a:gd name="T3" fmla="*/ 3532 h 4863"/>
              <a:gd name="T4" fmla="*/ 2094 w 5424"/>
              <a:gd name="T5" fmla="*/ 1061 h 4863"/>
              <a:gd name="T6" fmla="*/ 1843 w 5424"/>
              <a:gd name="T7" fmla="*/ 2365 h 4863"/>
              <a:gd name="T8" fmla="*/ 3462 w 5424"/>
              <a:gd name="T9" fmla="*/ 2290 h 4863"/>
              <a:gd name="T10" fmla="*/ 2828 w 5424"/>
              <a:gd name="T11" fmla="*/ 80 h 4863"/>
              <a:gd name="T12" fmla="*/ 778 w 5424"/>
              <a:gd name="T13" fmla="*/ 813 h 4863"/>
              <a:gd name="T14" fmla="*/ 292 w 5424"/>
              <a:gd name="T15" fmla="*/ 2043 h 4863"/>
              <a:gd name="T16" fmla="*/ 3236 w 5424"/>
              <a:gd name="T17" fmla="*/ 4230 h 4863"/>
              <a:gd name="T18" fmla="*/ 4124 w 5424"/>
              <a:gd name="T19" fmla="*/ 3843 h 4863"/>
              <a:gd name="T20" fmla="*/ 4265 w 5424"/>
              <a:gd name="T21" fmla="*/ 381 h 4863"/>
              <a:gd name="T22" fmla="*/ 3658 w 5424"/>
              <a:gd name="T23" fmla="*/ 121 h 4863"/>
              <a:gd name="T24" fmla="*/ 2652 w 5424"/>
              <a:gd name="T25" fmla="*/ 444 h 4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24" h="4863">
                <a:moveTo>
                  <a:pt x="2671" y="1212"/>
                </a:moveTo>
                <a:cubicBezTo>
                  <a:pt x="2649" y="1967"/>
                  <a:pt x="2370" y="2827"/>
                  <a:pt x="2546" y="3532"/>
                </a:cubicBezTo>
                <a:moveTo>
                  <a:pt x="2094" y="1061"/>
                </a:moveTo>
                <a:cubicBezTo>
                  <a:pt x="2184" y="1359"/>
                  <a:pt x="1573" y="2176"/>
                  <a:pt x="1843" y="2365"/>
                </a:cubicBezTo>
                <a:cubicBezTo>
                  <a:pt x="2157" y="2585"/>
                  <a:pt x="3205" y="2437"/>
                  <a:pt x="3462" y="2290"/>
                </a:cubicBezTo>
                <a:moveTo>
                  <a:pt x="2828" y="80"/>
                </a:moveTo>
                <a:cubicBezTo>
                  <a:pt x="2062" y="59"/>
                  <a:pt x="1128" y="239"/>
                  <a:pt x="778" y="813"/>
                </a:cubicBezTo>
                <a:cubicBezTo>
                  <a:pt x="539" y="1205"/>
                  <a:pt x="405" y="1569"/>
                  <a:pt x="292" y="2043"/>
                </a:cubicBezTo>
                <a:cubicBezTo>
                  <a:pt x="0" y="3262"/>
                  <a:pt x="1968" y="4863"/>
                  <a:pt x="3236" y="4230"/>
                </a:cubicBezTo>
                <a:cubicBezTo>
                  <a:pt x="3450" y="4123"/>
                  <a:pt x="3935" y="4045"/>
                  <a:pt x="4124" y="3843"/>
                </a:cubicBezTo>
                <a:cubicBezTo>
                  <a:pt x="5424" y="2459"/>
                  <a:pt x="5420" y="1334"/>
                  <a:pt x="4265" y="381"/>
                </a:cubicBezTo>
                <a:cubicBezTo>
                  <a:pt x="4039" y="195"/>
                  <a:pt x="3819" y="214"/>
                  <a:pt x="3658" y="121"/>
                </a:cubicBezTo>
                <a:cubicBezTo>
                  <a:pt x="3445" y="0"/>
                  <a:pt x="3097" y="354"/>
                  <a:pt x="2652" y="444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pic>
        <p:nvPicPr>
          <p:cNvPr id="119" name="그래픽 118" descr="문서 단색으로 채워진">
            <a:extLst>
              <a:ext uri="{FF2B5EF4-FFF2-40B4-BE49-F238E27FC236}">
                <a16:creationId xmlns:a16="http://schemas.microsoft.com/office/drawing/2014/main" id="{17EAADBF-BD1B-4DCE-B48B-4E5EDF7A9E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3562" y="6144393"/>
            <a:ext cx="216000" cy="216000"/>
          </a:xfrm>
          <a:prstGeom prst="rect">
            <a:avLst/>
          </a:prstGeom>
        </p:spPr>
      </p:pic>
      <p:pic>
        <p:nvPicPr>
          <p:cNvPr id="122" name="그래픽 121" descr="프레젠테이션 막대형 차트 단색으로 채워진">
            <a:extLst>
              <a:ext uri="{FF2B5EF4-FFF2-40B4-BE49-F238E27FC236}">
                <a16:creationId xmlns:a16="http://schemas.microsoft.com/office/drawing/2014/main" id="{C2AB890B-4C74-4605-A903-C43879C5EE0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6337" y="5559891"/>
            <a:ext cx="216000" cy="216000"/>
          </a:xfrm>
          <a:prstGeom prst="rect">
            <a:avLst/>
          </a:prstGeom>
        </p:spPr>
      </p:pic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E11AEB3F-FDD7-4BDB-945C-2C327BF68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44471"/>
              </p:ext>
            </p:extLst>
          </p:nvPr>
        </p:nvGraphicFramePr>
        <p:xfrm>
          <a:off x="8795217" y="1202834"/>
          <a:ext cx="875352" cy="3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352">
                  <a:extLst>
                    <a:ext uri="{9D8B030D-6E8A-4147-A177-3AD203B41FA5}">
                      <a16:colId xmlns:a16="http://schemas.microsoft.com/office/drawing/2014/main" val="54520241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50297"/>
                  </a:ext>
                </a:extLst>
              </a:tr>
            </a:tbl>
          </a:graphicData>
        </a:graphic>
      </p:graphicFrame>
      <p:pic>
        <p:nvPicPr>
          <p:cNvPr id="71" name="그림 70">
            <a:extLst>
              <a:ext uri="{FF2B5EF4-FFF2-40B4-BE49-F238E27FC236}">
                <a16:creationId xmlns:a16="http://schemas.microsoft.com/office/drawing/2014/main" id="{F79AA23C-5738-47A2-BF21-9135440D66E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11476" y="1273979"/>
            <a:ext cx="180000" cy="180000"/>
          </a:xfrm>
          <a:prstGeom prst="rect">
            <a:avLst/>
          </a:prstGeom>
        </p:spPr>
      </p:pic>
      <p:sp>
        <p:nvSpPr>
          <p:cNvPr id="73" name="사각형: 둥근 모서리 72" descr="말풍선 단색으로 채워진">
            <a:extLst>
              <a:ext uri="{FF2B5EF4-FFF2-40B4-BE49-F238E27FC236}">
                <a16:creationId xmlns:a16="http://schemas.microsoft.com/office/drawing/2014/main" id="{C9DDD32B-09AE-44EC-AF34-785754C78BF0}"/>
              </a:ext>
            </a:extLst>
          </p:cNvPr>
          <p:cNvSpPr/>
          <p:nvPr/>
        </p:nvSpPr>
        <p:spPr>
          <a:xfrm>
            <a:off x="6910635" y="5314499"/>
            <a:ext cx="576000" cy="468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36000" rtlCol="0" anchor="t"/>
          <a:lstStyle/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대형</a:t>
            </a:r>
            <a:endParaRPr lang="en-US" altLang="ko-KR" sz="750" spc="-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폐기물</a:t>
            </a:r>
          </a:p>
        </p:txBody>
      </p:sp>
      <p:sp>
        <p:nvSpPr>
          <p:cNvPr id="74" name="사각형: 둥근 모서리 73" descr="말풍선 단색으로 채워진">
            <a:extLst>
              <a:ext uri="{FF2B5EF4-FFF2-40B4-BE49-F238E27FC236}">
                <a16:creationId xmlns:a16="http://schemas.microsoft.com/office/drawing/2014/main" id="{2816910B-7C39-4FA5-A0CE-A1D91FC4B5FB}"/>
              </a:ext>
            </a:extLst>
          </p:cNvPr>
          <p:cNvSpPr/>
          <p:nvPr/>
        </p:nvSpPr>
        <p:spPr>
          <a:xfrm>
            <a:off x="6910635" y="5932358"/>
            <a:ext cx="576000" cy="468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36000" rtlCol="0" anchor="t"/>
          <a:lstStyle/>
          <a:p>
            <a:r>
              <a:rPr lang="ko-KR" altLang="en-US" sz="75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여권민원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6ED1B4A-A116-4B00-9678-D9D23B99E081}"/>
              </a:ext>
            </a:extLst>
          </p:cNvPr>
          <p:cNvGrpSpPr/>
          <p:nvPr/>
        </p:nvGrpSpPr>
        <p:grpSpPr>
          <a:xfrm>
            <a:off x="647961" y="6299219"/>
            <a:ext cx="148001" cy="148001"/>
            <a:chOff x="10005479" y="4574840"/>
            <a:chExt cx="148001" cy="148001"/>
          </a:xfrm>
        </p:grpSpPr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8A3CDDF9-0B00-47AE-B269-E80A32B14008}"/>
                </a:ext>
              </a:extLst>
            </p:cNvPr>
            <p:cNvSpPr/>
            <p:nvPr/>
          </p:nvSpPr>
          <p:spPr>
            <a:xfrm>
              <a:off x="10005479" y="4574840"/>
              <a:ext cx="148001" cy="14800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덧셈 기호 99">
              <a:extLst>
                <a:ext uri="{FF2B5EF4-FFF2-40B4-BE49-F238E27FC236}">
                  <a16:creationId xmlns:a16="http://schemas.microsoft.com/office/drawing/2014/main" id="{0EE5A232-5CD5-4906-BFF6-996991EB0247}"/>
                </a:ext>
              </a:extLst>
            </p:cNvPr>
            <p:cNvSpPr/>
            <p:nvPr/>
          </p:nvSpPr>
          <p:spPr>
            <a:xfrm>
              <a:off x="10007479" y="4576840"/>
              <a:ext cx="144000" cy="144000"/>
            </a:xfrm>
            <a:prstGeom prst="mathPlus">
              <a:avLst>
                <a:gd name="adj1" fmla="val 89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Number 5">
            <a:extLst>
              <a:ext uri="{FF2B5EF4-FFF2-40B4-BE49-F238E27FC236}">
                <a16:creationId xmlns:a16="http://schemas.microsoft.com/office/drawing/2014/main" id="{FB2B1C2E-DE90-4A1A-86A8-4018494219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87327" y="5176981"/>
            <a:ext cx="363965" cy="360000"/>
          </a:xfrm>
          <a:custGeom>
            <a:avLst/>
            <a:gdLst>
              <a:gd name="T0" fmla="*/ 2091 w 5186"/>
              <a:gd name="T1" fmla="*/ 94 h 5119"/>
              <a:gd name="T2" fmla="*/ 132 w 5186"/>
              <a:gd name="T3" fmla="*/ 2132 h 5119"/>
              <a:gd name="T4" fmla="*/ 476 w 5186"/>
              <a:gd name="T5" fmla="*/ 3737 h 5119"/>
              <a:gd name="T6" fmla="*/ 4140 w 5186"/>
              <a:gd name="T7" fmla="*/ 3796 h 5119"/>
              <a:gd name="T8" fmla="*/ 4415 w 5186"/>
              <a:gd name="T9" fmla="*/ 3195 h 5119"/>
              <a:gd name="T10" fmla="*/ 3106 w 5186"/>
              <a:gd name="T11" fmla="*/ 330 h 5119"/>
              <a:gd name="T12" fmla="*/ 2091 w 5186"/>
              <a:gd name="T13" fmla="*/ 94 h 5119"/>
              <a:gd name="T14" fmla="*/ 1707 w 5186"/>
              <a:gd name="T15" fmla="*/ 3284 h 5119"/>
              <a:gd name="T16" fmla="*/ 2574 w 5186"/>
              <a:gd name="T17" fmla="*/ 2595 h 5119"/>
              <a:gd name="T18" fmla="*/ 1826 w 5186"/>
              <a:gd name="T19" fmla="*/ 2368 h 5119"/>
              <a:gd name="T20" fmla="*/ 1944 w 5186"/>
              <a:gd name="T21" fmla="*/ 1334 h 5119"/>
              <a:gd name="T22" fmla="*/ 3322 w 5186"/>
              <a:gd name="T23" fmla="*/ 1088 h 5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86" h="5119">
                <a:moveTo>
                  <a:pt x="2091" y="94"/>
                </a:moveTo>
                <a:cubicBezTo>
                  <a:pt x="1211" y="294"/>
                  <a:pt x="360" y="1220"/>
                  <a:pt x="132" y="2132"/>
                </a:cubicBezTo>
                <a:cubicBezTo>
                  <a:pt x="0" y="2659"/>
                  <a:pt x="166" y="3324"/>
                  <a:pt x="476" y="3737"/>
                </a:cubicBezTo>
                <a:cubicBezTo>
                  <a:pt x="1513" y="5119"/>
                  <a:pt x="3079" y="4857"/>
                  <a:pt x="4140" y="3796"/>
                </a:cubicBezTo>
                <a:cubicBezTo>
                  <a:pt x="4274" y="3661"/>
                  <a:pt x="4330" y="3381"/>
                  <a:pt x="4415" y="3195"/>
                </a:cubicBezTo>
                <a:cubicBezTo>
                  <a:pt x="5186" y="1516"/>
                  <a:pt x="4432" y="772"/>
                  <a:pt x="3106" y="330"/>
                </a:cubicBezTo>
                <a:cubicBezTo>
                  <a:pt x="2894" y="259"/>
                  <a:pt x="2421" y="0"/>
                  <a:pt x="2091" y="94"/>
                </a:cubicBezTo>
                <a:close/>
                <a:moveTo>
                  <a:pt x="1707" y="3284"/>
                </a:moveTo>
                <a:cubicBezTo>
                  <a:pt x="2162" y="3793"/>
                  <a:pt x="3240" y="3039"/>
                  <a:pt x="2574" y="2595"/>
                </a:cubicBezTo>
                <a:cubicBezTo>
                  <a:pt x="2483" y="2534"/>
                  <a:pt x="1858" y="2433"/>
                  <a:pt x="1826" y="2368"/>
                </a:cubicBezTo>
                <a:cubicBezTo>
                  <a:pt x="1781" y="2280"/>
                  <a:pt x="1880" y="1398"/>
                  <a:pt x="1944" y="1334"/>
                </a:cubicBezTo>
                <a:cubicBezTo>
                  <a:pt x="2039" y="1239"/>
                  <a:pt x="3056" y="1206"/>
                  <a:pt x="3322" y="1088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1741B835-24E5-46BC-86E3-7F39B15E545F}"/>
              </a:ext>
            </a:extLst>
          </p:cNvPr>
          <p:cNvSpPr/>
          <p:nvPr/>
        </p:nvSpPr>
        <p:spPr>
          <a:xfrm>
            <a:off x="7378815" y="3681617"/>
            <a:ext cx="1044000" cy="2795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r>
              <a:rPr lang="ko-KR" altLang="en-US" sz="8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구민투표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A3AA6F15-63AB-4F78-997E-6121BA83B49D}"/>
              </a:ext>
            </a:extLst>
          </p:cNvPr>
          <p:cNvSpPr/>
          <p:nvPr/>
        </p:nvSpPr>
        <p:spPr>
          <a:xfrm>
            <a:off x="8495288" y="3681617"/>
            <a:ext cx="1044000" cy="2795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r>
              <a:rPr lang="ko-KR" altLang="en-US" sz="8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구민의견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F8A11168-2985-4618-9734-8EB66866697F}"/>
              </a:ext>
            </a:extLst>
          </p:cNvPr>
          <p:cNvSpPr/>
          <p:nvPr/>
        </p:nvSpPr>
        <p:spPr>
          <a:xfrm>
            <a:off x="6271024" y="3681617"/>
            <a:ext cx="1044000" cy="2795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r>
              <a:rPr lang="ko-KR" altLang="en-US" sz="8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설문조사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3D6F290D-C938-4248-A1E1-C00458A050D3}"/>
              </a:ext>
            </a:extLst>
          </p:cNvPr>
          <p:cNvSpPr/>
          <p:nvPr/>
        </p:nvSpPr>
        <p:spPr>
          <a:xfrm>
            <a:off x="138458" y="706606"/>
            <a:ext cx="9860351" cy="239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30AF41D-4F2E-4C99-B9EE-D767FF74280E}"/>
              </a:ext>
            </a:extLst>
          </p:cNvPr>
          <p:cNvSpPr txBox="1"/>
          <p:nvPr/>
        </p:nvSpPr>
        <p:spPr>
          <a:xfrm>
            <a:off x="4012895" y="721170"/>
            <a:ext cx="21114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빈틈없는 국가안보 을지연습</a:t>
            </a:r>
            <a:r>
              <a:rPr lang="en-US" altLang="ko-KR" sz="800" b="1" dirty="0">
                <a:solidFill>
                  <a:schemeClr val="bg1"/>
                </a:solidFill>
              </a:rPr>
              <a:t>(8. 21.~8.24)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135" name="그래픽 134" descr="닫기 단색으로 채워진">
            <a:extLst>
              <a:ext uri="{FF2B5EF4-FFF2-40B4-BE49-F238E27FC236}">
                <a16:creationId xmlns:a16="http://schemas.microsoft.com/office/drawing/2014/main" id="{29F940B6-0A51-4A17-803E-46972DDA6BE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77690" y="753221"/>
            <a:ext cx="144000" cy="144000"/>
          </a:xfrm>
          <a:prstGeom prst="rect">
            <a:avLst/>
          </a:prstGeom>
        </p:spPr>
      </p:pic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D4475CA7-844B-4077-B8B2-305924DE6790}"/>
              </a:ext>
            </a:extLst>
          </p:cNvPr>
          <p:cNvSpPr/>
          <p:nvPr/>
        </p:nvSpPr>
        <p:spPr>
          <a:xfrm>
            <a:off x="8816247" y="737263"/>
            <a:ext cx="864000" cy="180000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spc="-150" dirty="0">
                <a:solidFill>
                  <a:schemeClr val="bg1"/>
                </a:solidFill>
              </a:rPr>
              <a:t>오늘 하루 보지 않기</a:t>
            </a:r>
          </a:p>
        </p:txBody>
      </p:sp>
      <p:sp>
        <p:nvSpPr>
          <p:cNvPr id="99" name="Number 1">
            <a:extLst>
              <a:ext uri="{FF2B5EF4-FFF2-40B4-BE49-F238E27FC236}">
                <a16:creationId xmlns:a16="http://schemas.microsoft.com/office/drawing/2014/main" id="{797C8446-E20B-48EF-A61C-06CCB162EF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13726" y="595262"/>
            <a:ext cx="362199" cy="360000"/>
          </a:xfrm>
          <a:custGeom>
            <a:avLst/>
            <a:gdLst>
              <a:gd name="T0" fmla="*/ 2782 w 5576"/>
              <a:gd name="T1" fmla="*/ 543 h 5550"/>
              <a:gd name="T2" fmla="*/ 762 w 5576"/>
              <a:gd name="T3" fmla="*/ 1594 h 5550"/>
              <a:gd name="T4" fmla="*/ 156 w 5576"/>
              <a:gd name="T5" fmla="*/ 3601 h 5550"/>
              <a:gd name="T6" fmla="*/ 4116 w 5576"/>
              <a:gd name="T7" fmla="*/ 4409 h 5550"/>
              <a:gd name="T8" fmla="*/ 2755 w 5576"/>
              <a:gd name="T9" fmla="*/ 1055 h 5550"/>
              <a:gd name="T10" fmla="*/ 1543 w 5576"/>
              <a:gd name="T11" fmla="*/ 2887 h 5550"/>
              <a:gd name="T12" fmla="*/ 2984 w 5576"/>
              <a:gd name="T13" fmla="*/ 1702 h 5550"/>
              <a:gd name="T14" fmla="*/ 2674 w 5576"/>
              <a:gd name="T15" fmla="*/ 2833 h 5550"/>
              <a:gd name="T16" fmla="*/ 2567 w 5576"/>
              <a:gd name="T17" fmla="*/ 4072 h 5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76" h="5550">
                <a:moveTo>
                  <a:pt x="2782" y="543"/>
                </a:moveTo>
                <a:cubicBezTo>
                  <a:pt x="1968" y="435"/>
                  <a:pt x="1102" y="914"/>
                  <a:pt x="762" y="1594"/>
                </a:cubicBezTo>
                <a:cubicBezTo>
                  <a:pt x="464" y="2190"/>
                  <a:pt x="0" y="2824"/>
                  <a:pt x="156" y="3601"/>
                </a:cubicBezTo>
                <a:cubicBezTo>
                  <a:pt x="504" y="5342"/>
                  <a:pt x="2975" y="5550"/>
                  <a:pt x="4116" y="4409"/>
                </a:cubicBezTo>
                <a:cubicBezTo>
                  <a:pt x="5576" y="2948"/>
                  <a:pt x="4601" y="0"/>
                  <a:pt x="2755" y="1055"/>
                </a:cubicBezTo>
                <a:moveTo>
                  <a:pt x="1543" y="2887"/>
                </a:moveTo>
                <a:cubicBezTo>
                  <a:pt x="1795" y="2874"/>
                  <a:pt x="2984" y="1608"/>
                  <a:pt x="2984" y="1702"/>
                </a:cubicBezTo>
                <a:cubicBezTo>
                  <a:pt x="2984" y="1991"/>
                  <a:pt x="2751" y="2525"/>
                  <a:pt x="2674" y="2833"/>
                </a:cubicBezTo>
                <a:cubicBezTo>
                  <a:pt x="2577" y="3223"/>
                  <a:pt x="2616" y="3675"/>
                  <a:pt x="2567" y="4072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37" name="Number 6">
            <a:extLst>
              <a:ext uri="{FF2B5EF4-FFF2-40B4-BE49-F238E27FC236}">
                <a16:creationId xmlns:a16="http://schemas.microsoft.com/office/drawing/2014/main" id="{A4F50408-6D03-4F3D-8C5E-AD43649EE0F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48957" y="4836581"/>
            <a:ext cx="360000" cy="316566"/>
          </a:xfrm>
          <a:custGeom>
            <a:avLst/>
            <a:gdLst>
              <a:gd name="T0" fmla="*/ 2452 w 4868"/>
              <a:gd name="T1" fmla="*/ 320 h 4289"/>
              <a:gd name="T2" fmla="*/ 889 w 4868"/>
              <a:gd name="T3" fmla="*/ 805 h 4289"/>
              <a:gd name="T4" fmla="*/ 175 w 4868"/>
              <a:gd name="T5" fmla="*/ 3000 h 4289"/>
              <a:gd name="T6" fmla="*/ 1468 w 4868"/>
              <a:gd name="T7" fmla="*/ 4145 h 4289"/>
              <a:gd name="T8" fmla="*/ 2330 w 4868"/>
              <a:gd name="T9" fmla="*/ 4226 h 4289"/>
              <a:gd name="T10" fmla="*/ 3960 w 4868"/>
              <a:gd name="T11" fmla="*/ 3485 h 4289"/>
              <a:gd name="T12" fmla="*/ 3475 w 4868"/>
              <a:gd name="T13" fmla="*/ 239 h 4289"/>
              <a:gd name="T14" fmla="*/ 2088 w 4868"/>
              <a:gd name="T15" fmla="*/ 77 h 4289"/>
              <a:gd name="T16" fmla="*/ 2950 w 4868"/>
              <a:gd name="T17" fmla="*/ 1034 h 4289"/>
              <a:gd name="T18" fmla="*/ 1334 w 4868"/>
              <a:gd name="T19" fmla="*/ 2151 h 4289"/>
              <a:gd name="T20" fmla="*/ 2034 w 4868"/>
              <a:gd name="T21" fmla="*/ 3310 h 4289"/>
              <a:gd name="T22" fmla="*/ 1603 w 4868"/>
              <a:gd name="T23" fmla="*/ 2205 h 42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868" h="4289">
                <a:moveTo>
                  <a:pt x="2452" y="320"/>
                </a:moveTo>
                <a:cubicBezTo>
                  <a:pt x="1840" y="281"/>
                  <a:pt x="1304" y="594"/>
                  <a:pt x="889" y="805"/>
                </a:cubicBezTo>
                <a:cubicBezTo>
                  <a:pt x="484" y="1009"/>
                  <a:pt x="0" y="2473"/>
                  <a:pt x="175" y="3000"/>
                </a:cubicBezTo>
                <a:cubicBezTo>
                  <a:pt x="379" y="3610"/>
                  <a:pt x="880" y="3949"/>
                  <a:pt x="1468" y="4145"/>
                </a:cubicBezTo>
                <a:cubicBezTo>
                  <a:pt x="1627" y="4198"/>
                  <a:pt x="2140" y="4289"/>
                  <a:pt x="2330" y="4226"/>
                </a:cubicBezTo>
                <a:cubicBezTo>
                  <a:pt x="2905" y="4034"/>
                  <a:pt x="3551" y="3894"/>
                  <a:pt x="3960" y="3485"/>
                </a:cubicBezTo>
                <a:cubicBezTo>
                  <a:pt x="4868" y="2577"/>
                  <a:pt x="4557" y="780"/>
                  <a:pt x="3475" y="239"/>
                </a:cubicBezTo>
                <a:cubicBezTo>
                  <a:pt x="2998" y="0"/>
                  <a:pt x="2603" y="77"/>
                  <a:pt x="2088" y="77"/>
                </a:cubicBezTo>
                <a:moveTo>
                  <a:pt x="2950" y="1034"/>
                </a:moveTo>
                <a:cubicBezTo>
                  <a:pt x="1911" y="1273"/>
                  <a:pt x="1631" y="1706"/>
                  <a:pt x="1334" y="2151"/>
                </a:cubicBezTo>
                <a:cubicBezTo>
                  <a:pt x="1055" y="2570"/>
                  <a:pt x="1524" y="3480"/>
                  <a:pt x="2034" y="3310"/>
                </a:cubicBezTo>
                <a:cubicBezTo>
                  <a:pt x="3076" y="2962"/>
                  <a:pt x="2549" y="2053"/>
                  <a:pt x="1603" y="2205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3372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CD42FFC-EA2C-4D13-8F64-A87635B7A5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" b="2214"/>
          <a:stretch/>
        </p:blipFill>
        <p:spPr>
          <a:xfrm>
            <a:off x="507263" y="3801914"/>
            <a:ext cx="8827770" cy="2874509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C23FB08-32B9-4BCE-BC47-4C2E1555FE61}"/>
              </a:ext>
            </a:extLst>
          </p:cNvPr>
          <p:cNvSpPr/>
          <p:nvPr/>
        </p:nvSpPr>
        <p:spPr>
          <a:xfrm>
            <a:off x="4921148" y="3377972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서브</a:t>
            </a:r>
            <a:endParaRPr lang="en-US" altLang="ko-KR" dirty="0"/>
          </a:p>
          <a:p>
            <a:r>
              <a:rPr lang="ko-KR" altLang="en-US" dirty="0"/>
              <a:t>스타일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https://www.gangnam.go.kr/contents/bone_density/2/view.do?mid=ID04_04075601</a:t>
            </a:r>
            <a:endParaRPr lang="ko-KR" altLang="en-US" dirty="0"/>
          </a:p>
        </p:txBody>
      </p:sp>
      <p:graphicFrame>
        <p:nvGraphicFramePr>
          <p:cNvPr id="80" name="표 79"/>
          <p:cNvGraphicFramePr>
            <a:graphicFrameLocks noGrp="1"/>
          </p:cNvGraphicFramePr>
          <p:nvPr/>
        </p:nvGraphicFramePr>
        <p:xfrm>
          <a:off x="10058399" y="1503257"/>
          <a:ext cx="1980000" cy="30886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16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5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검색바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레프트 메뉴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뎁스명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고정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뎁스별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레벨 적용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활성화 표기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메뉴 위치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메뉴명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표기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메뉴 네비게이션 위치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애드온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버튼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공유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프린트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점자보기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점자파일다운로드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폰트크기조정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공유하기 버튼 클릭 시 좌측에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SNS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공유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 관련 아이콘 표출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기존에 적용된 스타일 참조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3119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☆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48768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22681FE2-F99B-4B65-BDD3-05767C035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675"/>
          <a:stretch/>
        </p:blipFill>
        <p:spPr>
          <a:xfrm>
            <a:off x="377021" y="1055798"/>
            <a:ext cx="9314498" cy="2367669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F573DF-C7D3-4C86-B0D1-AFDE92D6FCF3}"/>
              </a:ext>
            </a:extLst>
          </p:cNvPr>
          <p:cNvSpPr/>
          <p:nvPr/>
        </p:nvSpPr>
        <p:spPr>
          <a:xfrm>
            <a:off x="305268" y="713478"/>
            <a:ext cx="1371600" cy="242217"/>
          </a:xfrm>
          <a:prstGeom prst="rect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서브 헤더</a:t>
            </a:r>
            <a:r>
              <a:rPr lang="en-US" altLang="ko-KR" sz="1000" b="1" dirty="0">
                <a:solidFill>
                  <a:schemeClr val="bg1"/>
                </a:solidFill>
              </a:rPr>
              <a:t>(</a:t>
            </a:r>
            <a:r>
              <a:rPr lang="ko-KR" altLang="en-US" sz="1000" b="1" dirty="0" err="1">
                <a:solidFill>
                  <a:schemeClr val="bg1"/>
                </a:solidFill>
              </a:rPr>
              <a:t>네비</a:t>
            </a:r>
            <a:r>
              <a:rPr lang="en-US" altLang="ko-KR" sz="1000" b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F91163CC-EA83-41C0-B067-FAD31DBE7B91}"/>
              </a:ext>
            </a:extLst>
          </p:cNvPr>
          <p:cNvSpPr/>
          <p:nvPr/>
        </p:nvSpPr>
        <p:spPr>
          <a:xfrm>
            <a:off x="305268" y="4150676"/>
            <a:ext cx="9508035" cy="2087921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Number 1">
            <a:extLst>
              <a:ext uri="{FF2B5EF4-FFF2-40B4-BE49-F238E27FC236}">
                <a16:creationId xmlns:a16="http://schemas.microsoft.com/office/drawing/2014/main" id="{9D4281BC-63A2-4C43-A255-753ED1F281C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511294" y="4079485"/>
            <a:ext cx="362199" cy="360000"/>
          </a:xfrm>
          <a:custGeom>
            <a:avLst/>
            <a:gdLst>
              <a:gd name="T0" fmla="*/ 2782 w 5576"/>
              <a:gd name="T1" fmla="*/ 543 h 5550"/>
              <a:gd name="T2" fmla="*/ 762 w 5576"/>
              <a:gd name="T3" fmla="*/ 1594 h 5550"/>
              <a:gd name="T4" fmla="*/ 156 w 5576"/>
              <a:gd name="T5" fmla="*/ 3601 h 5550"/>
              <a:gd name="T6" fmla="*/ 4116 w 5576"/>
              <a:gd name="T7" fmla="*/ 4409 h 5550"/>
              <a:gd name="T8" fmla="*/ 2755 w 5576"/>
              <a:gd name="T9" fmla="*/ 1055 h 5550"/>
              <a:gd name="T10" fmla="*/ 1543 w 5576"/>
              <a:gd name="T11" fmla="*/ 2887 h 5550"/>
              <a:gd name="T12" fmla="*/ 2984 w 5576"/>
              <a:gd name="T13" fmla="*/ 1702 h 5550"/>
              <a:gd name="T14" fmla="*/ 2674 w 5576"/>
              <a:gd name="T15" fmla="*/ 2833 h 5550"/>
              <a:gd name="T16" fmla="*/ 2567 w 5576"/>
              <a:gd name="T17" fmla="*/ 4072 h 5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76" h="5550">
                <a:moveTo>
                  <a:pt x="2782" y="543"/>
                </a:moveTo>
                <a:cubicBezTo>
                  <a:pt x="1968" y="435"/>
                  <a:pt x="1102" y="914"/>
                  <a:pt x="762" y="1594"/>
                </a:cubicBezTo>
                <a:cubicBezTo>
                  <a:pt x="464" y="2190"/>
                  <a:pt x="0" y="2824"/>
                  <a:pt x="156" y="3601"/>
                </a:cubicBezTo>
                <a:cubicBezTo>
                  <a:pt x="504" y="5342"/>
                  <a:pt x="2975" y="5550"/>
                  <a:pt x="4116" y="4409"/>
                </a:cubicBezTo>
                <a:cubicBezTo>
                  <a:pt x="5576" y="2948"/>
                  <a:pt x="4601" y="0"/>
                  <a:pt x="2755" y="1055"/>
                </a:cubicBezTo>
                <a:moveTo>
                  <a:pt x="1543" y="2887"/>
                </a:moveTo>
                <a:cubicBezTo>
                  <a:pt x="1795" y="2874"/>
                  <a:pt x="2984" y="1608"/>
                  <a:pt x="2984" y="1702"/>
                </a:cubicBezTo>
                <a:cubicBezTo>
                  <a:pt x="2984" y="1991"/>
                  <a:pt x="2751" y="2525"/>
                  <a:pt x="2674" y="2833"/>
                </a:cubicBezTo>
                <a:cubicBezTo>
                  <a:pt x="2577" y="3223"/>
                  <a:pt x="2616" y="3675"/>
                  <a:pt x="2567" y="4072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6" name="Number 3">
            <a:extLst>
              <a:ext uri="{FF2B5EF4-FFF2-40B4-BE49-F238E27FC236}">
                <a16:creationId xmlns:a16="http://schemas.microsoft.com/office/drawing/2014/main" id="{194B4A53-EFD1-4F06-94D6-165A088632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56967" y="5360160"/>
            <a:ext cx="351372" cy="360000"/>
          </a:xfrm>
          <a:custGeom>
            <a:avLst/>
            <a:gdLst>
              <a:gd name="T0" fmla="*/ 2258 w 5065"/>
              <a:gd name="T1" fmla="*/ 322 h 5186"/>
              <a:gd name="T2" fmla="*/ 696 w 5065"/>
              <a:gd name="T3" fmla="*/ 939 h 5186"/>
              <a:gd name="T4" fmla="*/ 538 w 5065"/>
              <a:gd name="T5" fmla="*/ 3828 h 5186"/>
              <a:gd name="T6" fmla="*/ 4780 w 5065"/>
              <a:gd name="T7" fmla="*/ 2804 h 5186"/>
              <a:gd name="T8" fmla="*/ 4622 w 5065"/>
              <a:gd name="T9" fmla="*/ 926 h 5186"/>
              <a:gd name="T10" fmla="*/ 2902 w 5065"/>
              <a:gd name="T11" fmla="*/ 190 h 5186"/>
              <a:gd name="T12" fmla="*/ 2596 w 5065"/>
              <a:gd name="T13" fmla="*/ 298 h 5186"/>
              <a:gd name="T14" fmla="*/ 1589 w 5065"/>
              <a:gd name="T15" fmla="*/ 1622 h 5186"/>
              <a:gd name="T16" fmla="*/ 2849 w 5065"/>
              <a:gd name="T17" fmla="*/ 1582 h 5186"/>
              <a:gd name="T18" fmla="*/ 2088 w 5065"/>
              <a:gd name="T19" fmla="*/ 2252 h 5186"/>
              <a:gd name="T20" fmla="*/ 3227 w 5065"/>
              <a:gd name="T21" fmla="*/ 3112 h 5186"/>
              <a:gd name="T22" fmla="*/ 2360 w 5065"/>
              <a:gd name="T23" fmla="*/ 3414 h 5186"/>
              <a:gd name="T24" fmla="*/ 1694 w 5065"/>
              <a:gd name="T25" fmla="*/ 3408 h 5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65" h="5186">
                <a:moveTo>
                  <a:pt x="2258" y="322"/>
                </a:moveTo>
                <a:cubicBezTo>
                  <a:pt x="1759" y="406"/>
                  <a:pt x="1132" y="741"/>
                  <a:pt x="696" y="939"/>
                </a:cubicBezTo>
                <a:cubicBezTo>
                  <a:pt x="13" y="1249"/>
                  <a:pt x="0" y="3290"/>
                  <a:pt x="538" y="3828"/>
                </a:cubicBezTo>
                <a:cubicBezTo>
                  <a:pt x="1897" y="5186"/>
                  <a:pt x="4397" y="4718"/>
                  <a:pt x="4780" y="2804"/>
                </a:cubicBezTo>
                <a:cubicBezTo>
                  <a:pt x="4888" y="2261"/>
                  <a:pt x="5065" y="1369"/>
                  <a:pt x="4622" y="926"/>
                </a:cubicBezTo>
                <a:cubicBezTo>
                  <a:pt x="4320" y="624"/>
                  <a:pt x="3474" y="0"/>
                  <a:pt x="2902" y="190"/>
                </a:cubicBezTo>
                <a:cubicBezTo>
                  <a:pt x="2676" y="266"/>
                  <a:pt x="2828" y="295"/>
                  <a:pt x="2596" y="298"/>
                </a:cubicBezTo>
                <a:moveTo>
                  <a:pt x="1589" y="1622"/>
                </a:moveTo>
                <a:cubicBezTo>
                  <a:pt x="1917" y="1226"/>
                  <a:pt x="2664" y="1026"/>
                  <a:pt x="2849" y="1582"/>
                </a:cubicBezTo>
                <a:cubicBezTo>
                  <a:pt x="2988" y="1999"/>
                  <a:pt x="2139" y="2224"/>
                  <a:pt x="2088" y="2252"/>
                </a:cubicBezTo>
                <a:cubicBezTo>
                  <a:pt x="2240" y="2296"/>
                  <a:pt x="3640" y="2592"/>
                  <a:pt x="3227" y="3112"/>
                </a:cubicBezTo>
                <a:cubicBezTo>
                  <a:pt x="3044" y="3342"/>
                  <a:pt x="2631" y="3320"/>
                  <a:pt x="2360" y="3414"/>
                </a:cubicBezTo>
                <a:cubicBezTo>
                  <a:pt x="2215" y="3465"/>
                  <a:pt x="1817" y="3435"/>
                  <a:pt x="1694" y="3408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7" name="Number 2">
            <a:extLst>
              <a:ext uri="{FF2B5EF4-FFF2-40B4-BE49-F238E27FC236}">
                <a16:creationId xmlns:a16="http://schemas.microsoft.com/office/drawing/2014/main" id="{882D7B2F-CDA4-40D3-A61C-92B16DE3E9B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49217" y="5685225"/>
            <a:ext cx="427651" cy="360000"/>
          </a:xfrm>
          <a:custGeom>
            <a:avLst/>
            <a:gdLst>
              <a:gd name="T0" fmla="*/ 2642 w 5993"/>
              <a:gd name="T1" fmla="*/ 127 h 5044"/>
              <a:gd name="T2" fmla="*/ 1012 w 5993"/>
              <a:gd name="T3" fmla="*/ 1299 h 5044"/>
              <a:gd name="T4" fmla="*/ 3261 w 5993"/>
              <a:gd name="T5" fmla="*/ 4450 h 5044"/>
              <a:gd name="T6" fmla="*/ 4150 w 5993"/>
              <a:gd name="T7" fmla="*/ 356 h 5044"/>
              <a:gd name="T8" fmla="*/ 2642 w 5993"/>
              <a:gd name="T9" fmla="*/ 127 h 5044"/>
              <a:gd name="T10" fmla="*/ 2063 w 5993"/>
              <a:gd name="T11" fmla="*/ 1622 h 5044"/>
              <a:gd name="T12" fmla="*/ 3356 w 5993"/>
              <a:gd name="T13" fmla="*/ 1972 h 5044"/>
              <a:gd name="T14" fmla="*/ 2251 w 5993"/>
              <a:gd name="T15" fmla="*/ 3104 h 5044"/>
              <a:gd name="T16" fmla="*/ 1874 w 5993"/>
              <a:gd name="T17" fmla="*/ 3400 h 5044"/>
              <a:gd name="T18" fmla="*/ 3571 w 5993"/>
              <a:gd name="T19" fmla="*/ 3535 h 5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3" h="5044">
                <a:moveTo>
                  <a:pt x="2642" y="127"/>
                </a:moveTo>
                <a:cubicBezTo>
                  <a:pt x="1959" y="391"/>
                  <a:pt x="1433" y="629"/>
                  <a:pt x="1012" y="1299"/>
                </a:cubicBezTo>
                <a:cubicBezTo>
                  <a:pt x="0" y="2911"/>
                  <a:pt x="1119" y="5044"/>
                  <a:pt x="3261" y="4450"/>
                </a:cubicBezTo>
                <a:cubicBezTo>
                  <a:pt x="5011" y="3966"/>
                  <a:pt x="5993" y="1436"/>
                  <a:pt x="4150" y="356"/>
                </a:cubicBezTo>
                <a:cubicBezTo>
                  <a:pt x="3741" y="116"/>
                  <a:pt x="2981" y="0"/>
                  <a:pt x="2642" y="127"/>
                </a:cubicBezTo>
                <a:close/>
                <a:moveTo>
                  <a:pt x="2063" y="1622"/>
                </a:moveTo>
                <a:cubicBezTo>
                  <a:pt x="2255" y="891"/>
                  <a:pt x="3788" y="1107"/>
                  <a:pt x="3356" y="1972"/>
                </a:cubicBezTo>
                <a:cubicBezTo>
                  <a:pt x="3106" y="2471"/>
                  <a:pt x="2689" y="2884"/>
                  <a:pt x="2251" y="3104"/>
                </a:cubicBezTo>
                <a:cubicBezTo>
                  <a:pt x="2108" y="3175"/>
                  <a:pt x="1952" y="3284"/>
                  <a:pt x="1874" y="3400"/>
                </a:cubicBezTo>
                <a:cubicBezTo>
                  <a:pt x="1996" y="3354"/>
                  <a:pt x="3507" y="3410"/>
                  <a:pt x="3571" y="3535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8" name="Number 4">
            <a:extLst>
              <a:ext uri="{FF2B5EF4-FFF2-40B4-BE49-F238E27FC236}">
                <a16:creationId xmlns:a16="http://schemas.microsoft.com/office/drawing/2014/main" id="{3CDEE2AD-1859-4485-9726-7ACF524AEA4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266326" y="5540160"/>
            <a:ext cx="360000" cy="323250"/>
          </a:xfrm>
          <a:custGeom>
            <a:avLst/>
            <a:gdLst>
              <a:gd name="T0" fmla="*/ 2671 w 5424"/>
              <a:gd name="T1" fmla="*/ 1212 h 4863"/>
              <a:gd name="T2" fmla="*/ 2546 w 5424"/>
              <a:gd name="T3" fmla="*/ 3532 h 4863"/>
              <a:gd name="T4" fmla="*/ 2094 w 5424"/>
              <a:gd name="T5" fmla="*/ 1061 h 4863"/>
              <a:gd name="T6" fmla="*/ 1843 w 5424"/>
              <a:gd name="T7" fmla="*/ 2365 h 4863"/>
              <a:gd name="T8" fmla="*/ 3462 w 5424"/>
              <a:gd name="T9" fmla="*/ 2290 h 4863"/>
              <a:gd name="T10" fmla="*/ 2828 w 5424"/>
              <a:gd name="T11" fmla="*/ 80 h 4863"/>
              <a:gd name="T12" fmla="*/ 778 w 5424"/>
              <a:gd name="T13" fmla="*/ 813 h 4863"/>
              <a:gd name="T14" fmla="*/ 292 w 5424"/>
              <a:gd name="T15" fmla="*/ 2043 h 4863"/>
              <a:gd name="T16" fmla="*/ 3236 w 5424"/>
              <a:gd name="T17" fmla="*/ 4230 h 4863"/>
              <a:gd name="T18" fmla="*/ 4124 w 5424"/>
              <a:gd name="T19" fmla="*/ 3843 h 4863"/>
              <a:gd name="T20" fmla="*/ 4265 w 5424"/>
              <a:gd name="T21" fmla="*/ 381 h 4863"/>
              <a:gd name="T22" fmla="*/ 3658 w 5424"/>
              <a:gd name="T23" fmla="*/ 121 h 4863"/>
              <a:gd name="T24" fmla="*/ 2652 w 5424"/>
              <a:gd name="T25" fmla="*/ 444 h 4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24" h="4863">
                <a:moveTo>
                  <a:pt x="2671" y="1212"/>
                </a:moveTo>
                <a:cubicBezTo>
                  <a:pt x="2649" y="1967"/>
                  <a:pt x="2370" y="2827"/>
                  <a:pt x="2546" y="3532"/>
                </a:cubicBezTo>
                <a:moveTo>
                  <a:pt x="2094" y="1061"/>
                </a:moveTo>
                <a:cubicBezTo>
                  <a:pt x="2184" y="1359"/>
                  <a:pt x="1573" y="2176"/>
                  <a:pt x="1843" y="2365"/>
                </a:cubicBezTo>
                <a:cubicBezTo>
                  <a:pt x="2157" y="2585"/>
                  <a:pt x="3205" y="2437"/>
                  <a:pt x="3462" y="2290"/>
                </a:cubicBezTo>
                <a:moveTo>
                  <a:pt x="2828" y="80"/>
                </a:moveTo>
                <a:cubicBezTo>
                  <a:pt x="2062" y="59"/>
                  <a:pt x="1128" y="239"/>
                  <a:pt x="778" y="813"/>
                </a:cubicBezTo>
                <a:cubicBezTo>
                  <a:pt x="539" y="1205"/>
                  <a:pt x="405" y="1569"/>
                  <a:pt x="292" y="2043"/>
                </a:cubicBezTo>
                <a:cubicBezTo>
                  <a:pt x="0" y="3262"/>
                  <a:pt x="1968" y="4863"/>
                  <a:pt x="3236" y="4230"/>
                </a:cubicBezTo>
                <a:cubicBezTo>
                  <a:pt x="3450" y="4123"/>
                  <a:pt x="3935" y="4045"/>
                  <a:pt x="4124" y="3843"/>
                </a:cubicBezTo>
                <a:cubicBezTo>
                  <a:pt x="5424" y="2459"/>
                  <a:pt x="5420" y="1334"/>
                  <a:pt x="4265" y="381"/>
                </a:cubicBezTo>
                <a:cubicBezTo>
                  <a:pt x="4039" y="195"/>
                  <a:pt x="3819" y="214"/>
                  <a:pt x="3658" y="121"/>
                </a:cubicBezTo>
                <a:cubicBezTo>
                  <a:pt x="3445" y="0"/>
                  <a:pt x="3097" y="354"/>
                  <a:pt x="2652" y="444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EFEDD9-B47B-4463-A152-E148A5E6373F}"/>
              </a:ext>
            </a:extLst>
          </p:cNvPr>
          <p:cNvSpPr/>
          <p:nvPr/>
        </p:nvSpPr>
        <p:spPr>
          <a:xfrm>
            <a:off x="1032934" y="345233"/>
            <a:ext cx="6959600" cy="232212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64A238B1-4A2C-4607-A4B9-75EC286A9D48}"/>
              </a:ext>
            </a:extLst>
          </p:cNvPr>
          <p:cNvSpPr/>
          <p:nvPr/>
        </p:nvSpPr>
        <p:spPr>
          <a:xfrm>
            <a:off x="6843848" y="806942"/>
            <a:ext cx="2059289" cy="44925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3359"/>
              <a:gd name="adj6" fmla="val -31167"/>
            </a:avLst>
          </a:prstGeom>
          <a:solidFill>
            <a:srgbClr val="DBEEF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경로 </a:t>
            </a:r>
            <a:r>
              <a:rPr lang="en-US" altLang="ko-KR" sz="900" b="1" dirty="0">
                <a:solidFill>
                  <a:schemeClr val="tx1"/>
                </a:solidFill>
              </a:rPr>
              <a:t>: </a:t>
            </a:r>
            <a:r>
              <a:rPr lang="ko-KR" altLang="en-US" sz="900" b="1" dirty="0">
                <a:solidFill>
                  <a:schemeClr val="tx1"/>
                </a:solidFill>
              </a:rPr>
              <a:t>해당 메뉴</a:t>
            </a:r>
            <a:r>
              <a:rPr lang="en-US" altLang="ko-KR" sz="900" b="1" dirty="0">
                <a:solidFill>
                  <a:schemeClr val="tx1"/>
                </a:solidFill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</a:rPr>
              <a:t>페이지</a:t>
            </a:r>
            <a:r>
              <a:rPr lang="en-US" altLang="ko-KR" sz="900" b="1" dirty="0">
                <a:solidFill>
                  <a:schemeClr val="tx1"/>
                </a:solidFill>
              </a:rPr>
              <a:t>) </a:t>
            </a:r>
            <a:r>
              <a:rPr lang="en-US" altLang="ko-KR" sz="900" b="1" dirty="0" err="1">
                <a:solidFill>
                  <a:schemeClr val="tx1"/>
                </a:solidFill>
              </a:rPr>
              <a:t>url</a:t>
            </a: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ko-KR" altLang="en-US" sz="900" b="1" dirty="0">
                <a:solidFill>
                  <a:schemeClr val="tx1"/>
                </a:solidFill>
              </a:rPr>
              <a:t>표기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* 작업 시 화면을 참조하세요</a:t>
            </a:r>
            <a:r>
              <a:rPr lang="en-US" altLang="ko-KR" sz="900" b="1" dirty="0">
                <a:solidFill>
                  <a:schemeClr val="tx1"/>
                </a:solidFill>
              </a:rPr>
              <a:t>.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09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C23FB08-32B9-4BCE-BC47-4C2E1555FE61}"/>
              </a:ext>
            </a:extLst>
          </p:cNvPr>
          <p:cNvSpPr/>
          <p:nvPr/>
        </p:nvSpPr>
        <p:spPr>
          <a:xfrm rot="16200000">
            <a:off x="4921148" y="3377972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서브</a:t>
            </a:r>
            <a:endParaRPr lang="en-US" altLang="ko-KR" dirty="0"/>
          </a:p>
          <a:p>
            <a:r>
              <a:rPr lang="ko-KR" altLang="en-US" dirty="0"/>
              <a:t>스타일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https://www.gangnam.go.kr/contents/bone_density/2/view.do?mid=ID04_04075601</a:t>
            </a:r>
            <a:endParaRPr lang="ko-KR" altLang="en-US" dirty="0"/>
          </a:p>
        </p:txBody>
      </p:sp>
      <p:graphicFrame>
        <p:nvGraphicFramePr>
          <p:cNvPr id="80" name="표 79"/>
          <p:cNvGraphicFramePr>
            <a:graphicFrameLocks noGrp="1"/>
          </p:cNvGraphicFramePr>
          <p:nvPr/>
        </p:nvGraphicFramePr>
        <p:xfrm>
          <a:off x="10058399" y="1503257"/>
          <a:ext cx="1980000" cy="236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16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5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3119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☆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4876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F573DF-C7D3-4C86-B0D1-AFDE92D6FCF3}"/>
              </a:ext>
            </a:extLst>
          </p:cNvPr>
          <p:cNvSpPr/>
          <p:nvPr/>
        </p:nvSpPr>
        <p:spPr>
          <a:xfrm>
            <a:off x="305268" y="713478"/>
            <a:ext cx="1371600" cy="242217"/>
          </a:xfrm>
          <a:prstGeom prst="rect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레프트 메뉴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514E5A-24EC-4F22-B411-84DC53277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68" y="1106854"/>
            <a:ext cx="4114800" cy="51606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CB7E63-CAC4-448B-A117-4C76E1CF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59" y="1106854"/>
            <a:ext cx="3914775" cy="522351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026346-D384-4014-8513-AE63B652AF86}"/>
              </a:ext>
            </a:extLst>
          </p:cNvPr>
          <p:cNvSpPr/>
          <p:nvPr/>
        </p:nvSpPr>
        <p:spPr>
          <a:xfrm>
            <a:off x="5506759" y="1088740"/>
            <a:ext cx="1772240" cy="542296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rgbClr val="FF0000"/>
                </a:solidFill>
              </a:rPr>
              <a:t>전체</a:t>
            </a:r>
          </a:p>
        </p:txBody>
      </p:sp>
    </p:spTree>
    <p:extLst>
      <p:ext uri="{BB962C8B-B14F-4D97-AF65-F5344CB8AC3E}">
        <p14:creationId xmlns:p14="http://schemas.microsoft.com/office/powerpoint/2010/main" val="486476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https://www.gangnam.go.kr/login.do</a:t>
            </a:r>
            <a:endParaRPr lang="ko-KR" altLang="en-US" dirty="0"/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F3B58009-94AE-4A38-A4DB-27E0B7E62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1" y="1769420"/>
            <a:ext cx="4133777" cy="3545925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35DDBA63-A4EA-4A04-88F5-2BD28B023D07}"/>
              </a:ext>
            </a:extLst>
          </p:cNvPr>
          <p:cNvSpPr/>
          <p:nvPr/>
        </p:nvSpPr>
        <p:spPr>
          <a:xfrm>
            <a:off x="376328" y="701876"/>
            <a:ext cx="1371600" cy="242217"/>
          </a:xfrm>
          <a:prstGeom prst="rect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로그인</a:t>
            </a:r>
          </a:p>
        </p:txBody>
      </p:sp>
      <p:graphicFrame>
        <p:nvGraphicFramePr>
          <p:cNvPr id="122" name="표 121">
            <a:extLst>
              <a:ext uri="{FF2B5EF4-FFF2-40B4-BE49-F238E27FC236}">
                <a16:creationId xmlns:a16="http://schemas.microsoft.com/office/drawing/2014/main" id="{FFC41BD0-4231-46A0-85F5-99D1CF06C841}"/>
              </a:ext>
            </a:extLst>
          </p:cNvPr>
          <p:cNvGraphicFramePr>
            <a:graphicFrameLocks noGrp="1"/>
          </p:cNvGraphicFramePr>
          <p:nvPr/>
        </p:nvGraphicFramePr>
        <p:xfrm>
          <a:off x="10058399" y="1503257"/>
          <a:ext cx="1980000" cy="274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16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5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각 디자인 가이드 참조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네이버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카카오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https://developers.kakao.com/docs/latest/ko/kakaologin/design-guide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3119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☆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4876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22E507A0-72B7-4A8A-8F44-3057999A99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" r="1636"/>
          <a:stretch/>
        </p:blipFill>
        <p:spPr>
          <a:xfrm>
            <a:off x="5005633" y="908720"/>
            <a:ext cx="6485641" cy="5267325"/>
          </a:xfrm>
          <a:prstGeom prst="rect">
            <a:avLst/>
          </a:prstGeom>
        </p:spPr>
      </p:pic>
      <p:sp>
        <p:nvSpPr>
          <p:cNvPr id="124" name="화살표: 아래쪽 123">
            <a:extLst>
              <a:ext uri="{FF2B5EF4-FFF2-40B4-BE49-F238E27FC236}">
                <a16:creationId xmlns:a16="http://schemas.microsoft.com/office/drawing/2014/main" id="{1C4E64CC-032B-4C84-91CF-09ED9163FDDC}"/>
              </a:ext>
            </a:extLst>
          </p:cNvPr>
          <p:cNvSpPr/>
          <p:nvPr/>
        </p:nvSpPr>
        <p:spPr>
          <a:xfrm rot="16200000">
            <a:off x="4316736" y="3397692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ACD2D816-5B47-4778-BC49-81A18F47F3E1}"/>
              </a:ext>
            </a:extLst>
          </p:cNvPr>
          <p:cNvSpPr/>
          <p:nvPr/>
        </p:nvSpPr>
        <p:spPr>
          <a:xfrm>
            <a:off x="5083590" y="1719121"/>
            <a:ext cx="6485641" cy="4272166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rgbClr val="FF0000"/>
                </a:solidFill>
              </a:rPr>
              <a:t>전체</a:t>
            </a:r>
          </a:p>
        </p:txBody>
      </p:sp>
      <p:sp>
        <p:nvSpPr>
          <p:cNvPr id="13" name="설명선: 굽은 선 12">
            <a:extLst>
              <a:ext uri="{FF2B5EF4-FFF2-40B4-BE49-F238E27FC236}">
                <a16:creationId xmlns:a16="http://schemas.microsoft.com/office/drawing/2014/main" id="{CA7FD806-EBC0-4F4D-ABBA-2CB3EB390210}"/>
              </a:ext>
            </a:extLst>
          </p:cNvPr>
          <p:cNvSpPr/>
          <p:nvPr/>
        </p:nvSpPr>
        <p:spPr>
          <a:xfrm>
            <a:off x="7296765" y="937313"/>
            <a:ext cx="2059289" cy="5970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7386"/>
              <a:gd name="adj6" fmla="val -24883"/>
            </a:avLst>
          </a:prstGeom>
          <a:solidFill>
            <a:srgbClr val="DBEEF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FF0000"/>
                </a:solidFill>
              </a:rPr>
              <a:t>2</a:t>
            </a:r>
            <a:r>
              <a:rPr lang="ko-KR" altLang="en-US" sz="900" b="1" dirty="0">
                <a:solidFill>
                  <a:srgbClr val="FF0000"/>
                </a:solidFill>
              </a:rPr>
              <a:t>개 화면 작업 필요</a:t>
            </a:r>
            <a:endParaRPr lang="en-US" altLang="ko-KR" sz="900" b="1" dirty="0">
              <a:solidFill>
                <a:srgbClr val="FF0000"/>
              </a:solidFill>
            </a:endParaRPr>
          </a:p>
          <a:p>
            <a:pPr marL="228600" indent="-228600" algn="ctr">
              <a:buAutoNum type="arabicPeriod"/>
            </a:pPr>
            <a:r>
              <a:rPr lang="ko-KR" altLang="en-US" sz="900" b="1" dirty="0">
                <a:solidFill>
                  <a:schemeClr val="tx1"/>
                </a:solidFill>
              </a:rPr>
              <a:t>로그인 방식 모두 표출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 marL="228600" indent="-228600" algn="ctr">
              <a:buAutoNum type="arabicPeriod"/>
            </a:pPr>
            <a:r>
              <a:rPr lang="ko-KR" altLang="en-US" sz="900" b="1" dirty="0">
                <a:solidFill>
                  <a:schemeClr val="tx1"/>
                </a:solidFill>
              </a:rPr>
              <a:t>본인인증 로그인만 표출</a:t>
            </a:r>
          </a:p>
        </p:txBody>
      </p:sp>
    </p:spTree>
    <p:extLst>
      <p:ext uri="{BB962C8B-B14F-4D97-AF65-F5344CB8AC3E}">
        <p14:creationId xmlns:p14="http://schemas.microsoft.com/office/powerpoint/2010/main" val="2567900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서브</a:t>
            </a:r>
            <a:endParaRPr lang="en-US" altLang="ko-KR" dirty="0"/>
          </a:p>
          <a:p>
            <a:r>
              <a:rPr lang="ko-KR" altLang="en-US" dirty="0"/>
              <a:t>스타일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https://www.gangnam.go.kr/contents/bone_density/2/view.do?mid=ID04_04075601</a:t>
            </a:r>
            <a:endParaRPr lang="ko-KR" altLang="en-US" dirty="0"/>
          </a:p>
        </p:txBody>
      </p:sp>
      <p:graphicFrame>
        <p:nvGraphicFramePr>
          <p:cNvPr id="80" name="표 79"/>
          <p:cNvGraphicFramePr>
            <a:graphicFrameLocks noGrp="1"/>
          </p:cNvGraphicFramePr>
          <p:nvPr/>
        </p:nvGraphicFramePr>
        <p:xfrm>
          <a:off x="10058399" y="1503257"/>
          <a:ext cx="1980000" cy="236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16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5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3119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☆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48768"/>
                  </a:ext>
                </a:extLst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id="{91F573DF-C7D3-4C86-B0D1-AFDE92D6FCF3}"/>
              </a:ext>
            </a:extLst>
          </p:cNvPr>
          <p:cNvSpPr/>
          <p:nvPr/>
        </p:nvSpPr>
        <p:spPr>
          <a:xfrm>
            <a:off x="305268" y="713478"/>
            <a:ext cx="1371600" cy="242217"/>
          </a:xfrm>
          <a:prstGeom prst="rect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서브 콘텐츠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95E02B0-AF43-4FE6-B55B-9C6D170E5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1" y="1374774"/>
            <a:ext cx="4962525" cy="4295775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FC23FB08-32B9-4BCE-BC47-4C2E1555FE61}"/>
              </a:ext>
            </a:extLst>
          </p:cNvPr>
          <p:cNvSpPr/>
          <p:nvPr/>
        </p:nvSpPr>
        <p:spPr>
          <a:xfrm rot="16200000">
            <a:off x="3501186" y="3284309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6C905AB-BEB2-4420-9DD4-4DB4297B1CA8}"/>
              </a:ext>
            </a:extLst>
          </p:cNvPr>
          <p:cNvGrpSpPr/>
          <p:nvPr/>
        </p:nvGrpSpPr>
        <p:grpSpPr>
          <a:xfrm>
            <a:off x="5525180" y="928316"/>
            <a:ext cx="5638807" cy="5410527"/>
            <a:chOff x="1882617" y="0"/>
            <a:chExt cx="5638807" cy="541052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28A857D-89A6-4F8E-911D-005526E65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2617" y="0"/>
              <a:ext cx="5617845" cy="4572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3CD518B-3B10-4AEE-A315-33CFFCB4B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5024" y="4616142"/>
              <a:ext cx="5486400" cy="794385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4026346-D384-4014-8513-AE63B652AF86}"/>
              </a:ext>
            </a:extLst>
          </p:cNvPr>
          <p:cNvSpPr/>
          <p:nvPr/>
        </p:nvSpPr>
        <p:spPr>
          <a:xfrm>
            <a:off x="5556462" y="908720"/>
            <a:ext cx="5576245" cy="560298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rgbClr val="FF0000"/>
                </a:solidFill>
              </a:rPr>
              <a:t>전체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20CF7E-ADE2-4B5C-BA27-255BD3A3E896}"/>
              </a:ext>
            </a:extLst>
          </p:cNvPr>
          <p:cNvSpPr txBox="1"/>
          <p:nvPr/>
        </p:nvSpPr>
        <p:spPr>
          <a:xfrm>
            <a:off x="5095828" y="1090518"/>
            <a:ext cx="53091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타이틀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H3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BB79F7-9F4C-461B-B837-12D67DD6B565}"/>
              </a:ext>
            </a:extLst>
          </p:cNvPr>
          <p:cNvSpPr txBox="1"/>
          <p:nvPr/>
        </p:nvSpPr>
        <p:spPr>
          <a:xfrm>
            <a:off x="4800876" y="1720547"/>
            <a:ext cx="82586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인용문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blockquote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2EE79C-C19C-4070-B76C-E0630551C33A}"/>
              </a:ext>
            </a:extLst>
          </p:cNvPr>
          <p:cNvSpPr txBox="1"/>
          <p:nvPr/>
        </p:nvSpPr>
        <p:spPr>
          <a:xfrm>
            <a:off x="5095828" y="2176614"/>
            <a:ext cx="53091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타이틀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H4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1AB972-1295-4D43-AD00-96AAC908E7FE}"/>
              </a:ext>
            </a:extLst>
          </p:cNvPr>
          <p:cNvSpPr txBox="1"/>
          <p:nvPr/>
        </p:nvSpPr>
        <p:spPr>
          <a:xfrm>
            <a:off x="5095828" y="2578609"/>
            <a:ext cx="53091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타이틀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H5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953D04-8C12-43CB-A41D-62A0DD89DCD3}"/>
              </a:ext>
            </a:extLst>
          </p:cNvPr>
          <p:cNvSpPr txBox="1"/>
          <p:nvPr/>
        </p:nvSpPr>
        <p:spPr>
          <a:xfrm>
            <a:off x="4736756" y="3151922"/>
            <a:ext cx="88998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리스트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list-depth1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B370E6-E451-4390-A4BC-05995EAF331A}"/>
              </a:ext>
            </a:extLst>
          </p:cNvPr>
          <p:cNvSpPr txBox="1"/>
          <p:nvPr/>
        </p:nvSpPr>
        <p:spPr>
          <a:xfrm>
            <a:off x="4736756" y="3601776"/>
            <a:ext cx="889987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list-depth2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C57404-C731-4E78-A3D8-A5D3A820F6FD}"/>
              </a:ext>
            </a:extLst>
          </p:cNvPr>
          <p:cNvSpPr txBox="1"/>
          <p:nvPr/>
        </p:nvSpPr>
        <p:spPr>
          <a:xfrm>
            <a:off x="4736756" y="3970007"/>
            <a:ext cx="889987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list-depth3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311237-7AFE-4EAA-8EFF-DF8B03E5C388}"/>
              </a:ext>
            </a:extLst>
          </p:cNvPr>
          <p:cNvSpPr txBox="1"/>
          <p:nvPr/>
        </p:nvSpPr>
        <p:spPr>
          <a:xfrm>
            <a:off x="5249717" y="6019595"/>
            <a:ext cx="377026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box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21244E-6B4C-4D4C-AA1F-A12C568302FD}"/>
              </a:ext>
            </a:extLst>
          </p:cNvPr>
          <p:cNvSpPr txBox="1"/>
          <p:nvPr/>
        </p:nvSpPr>
        <p:spPr>
          <a:xfrm>
            <a:off x="4980412" y="6327039"/>
            <a:ext cx="64633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Table</a:t>
            </a:r>
          </a:p>
          <a:p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시안참조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E12A42-A4F7-415A-9261-CC6678B222B3}"/>
              </a:ext>
            </a:extLst>
          </p:cNvPr>
          <p:cNvSpPr txBox="1"/>
          <p:nvPr/>
        </p:nvSpPr>
        <p:spPr>
          <a:xfrm>
            <a:off x="4736756" y="5020342"/>
            <a:ext cx="88998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프로세스</a:t>
            </a:r>
            <a:endParaRPr lang="en-US" altLang="ko-KR" sz="900" b="0" i="0" dirty="0">
              <a:solidFill>
                <a:srgbClr val="1F1F1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i="0" dirty="0">
                <a:solidFill>
                  <a:srgbClr val="1F1F1F"/>
                </a:solidFill>
                <a:effectLst/>
                <a:latin typeface="consolas" panose="020B0609020204030204" pitchFamily="49" charset="0"/>
              </a:rPr>
              <a:t>apply-inner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설명선: 굽은 선 31">
            <a:extLst>
              <a:ext uri="{FF2B5EF4-FFF2-40B4-BE49-F238E27FC236}">
                <a16:creationId xmlns:a16="http://schemas.microsoft.com/office/drawing/2014/main" id="{F1D6339A-1F9B-4786-AE8A-E99C28667B19}"/>
              </a:ext>
            </a:extLst>
          </p:cNvPr>
          <p:cNvSpPr/>
          <p:nvPr/>
        </p:nvSpPr>
        <p:spPr>
          <a:xfrm>
            <a:off x="2100221" y="6089628"/>
            <a:ext cx="2059289" cy="449251"/>
          </a:xfrm>
          <a:prstGeom prst="borderCallout2">
            <a:avLst>
              <a:gd name="adj1" fmla="val -11973"/>
              <a:gd name="adj2" fmla="val 61205"/>
              <a:gd name="adj3" fmla="val -21573"/>
              <a:gd name="adj4" fmla="val 85127"/>
              <a:gd name="adj5" fmla="val -160166"/>
              <a:gd name="adj6" fmla="val 133881"/>
            </a:avLst>
          </a:prstGeom>
          <a:solidFill>
            <a:srgbClr val="DBEEF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변경이 필요한 옵션 표기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76779B-B394-4E36-A9E7-AABDF10475DE}"/>
              </a:ext>
            </a:extLst>
          </p:cNvPr>
          <p:cNvSpPr txBox="1"/>
          <p:nvPr/>
        </p:nvSpPr>
        <p:spPr>
          <a:xfrm>
            <a:off x="4260768" y="3417110"/>
            <a:ext cx="41549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버튼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900" b="0" i="0" dirty="0" err="1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btn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830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https://www.gangnam.go.kr/board/B_000001/list.do?mid=ID05_040101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05268" y="706032"/>
            <a:ext cx="1371600" cy="242217"/>
          </a:xfrm>
          <a:prstGeom prst="rect">
            <a:avLst/>
          </a:prstGeom>
          <a:solidFill>
            <a:srgbClr val="1D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일반 게시판 리스트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93EE47-DEFA-4E73-81C8-AF9D7C4B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9" y="2222496"/>
            <a:ext cx="3829050" cy="2790825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5D75E34E-57A1-4894-9EF1-D423F468BA2A}"/>
              </a:ext>
            </a:extLst>
          </p:cNvPr>
          <p:cNvSpPr/>
          <p:nvPr/>
        </p:nvSpPr>
        <p:spPr>
          <a:xfrm rot="16200000">
            <a:off x="4011770" y="3473217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9C6BD4-CF28-4F8C-8632-0920A69B7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5" t="9659" r="593"/>
          <a:stretch/>
        </p:blipFill>
        <p:spPr>
          <a:xfrm>
            <a:off x="4512733" y="1268760"/>
            <a:ext cx="5637229" cy="4698297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39B986-C33B-4BBE-A627-01552D74C08C}"/>
              </a:ext>
            </a:extLst>
          </p:cNvPr>
          <p:cNvSpPr/>
          <p:nvPr/>
        </p:nvSpPr>
        <p:spPr>
          <a:xfrm>
            <a:off x="4573717" y="1737994"/>
            <a:ext cx="5576245" cy="4229063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A8789-0C5B-400B-9E5A-065AF9C79F46}"/>
              </a:ext>
            </a:extLst>
          </p:cNvPr>
          <p:cNvSpPr txBox="1"/>
          <p:nvPr/>
        </p:nvSpPr>
        <p:spPr>
          <a:xfrm>
            <a:off x="9697280" y="2291507"/>
            <a:ext cx="1027845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검색 옵션 </a:t>
            </a:r>
            <a:r>
              <a:rPr lang="en-US" altLang="ko-KR" sz="900" dirty="0"/>
              <a:t>(</a:t>
            </a:r>
            <a:r>
              <a:rPr lang="ko-KR" altLang="en-US" sz="900" dirty="0"/>
              <a:t>공통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383619-2EFE-4DD5-8F06-41D3F974A037}"/>
              </a:ext>
            </a:extLst>
          </p:cNvPr>
          <p:cNvSpPr txBox="1"/>
          <p:nvPr/>
        </p:nvSpPr>
        <p:spPr>
          <a:xfrm>
            <a:off x="9697280" y="3264526"/>
            <a:ext cx="1143262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/>
              <a:t>게시물 목록 </a:t>
            </a:r>
            <a:r>
              <a:rPr lang="en-US" altLang="ko-KR" sz="900" dirty="0"/>
              <a:t>(</a:t>
            </a:r>
            <a:r>
              <a:rPr lang="ko-KR" altLang="en-US" sz="900" dirty="0"/>
              <a:t>공통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465BF-5CAF-43E3-BCE6-4B7C88FE0CD0}"/>
              </a:ext>
            </a:extLst>
          </p:cNvPr>
          <p:cNvSpPr txBox="1"/>
          <p:nvPr/>
        </p:nvSpPr>
        <p:spPr>
          <a:xfrm>
            <a:off x="9697280" y="5589240"/>
            <a:ext cx="872355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목록수</a:t>
            </a:r>
            <a:r>
              <a:rPr lang="ko-KR" altLang="en-US" sz="900" dirty="0"/>
              <a:t> </a:t>
            </a:r>
            <a:r>
              <a:rPr lang="en-US" altLang="ko-KR" sz="900" dirty="0"/>
              <a:t>(</a:t>
            </a:r>
            <a:r>
              <a:rPr lang="ko-KR" altLang="en-US" sz="900" dirty="0"/>
              <a:t>공통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537309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https://www.gangnam.go.kr/board/B_000001/1075028/view.do?mid=ID05_040101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05268" y="706032"/>
            <a:ext cx="1371600" cy="242217"/>
          </a:xfrm>
          <a:prstGeom prst="rect">
            <a:avLst/>
          </a:prstGeom>
          <a:solidFill>
            <a:srgbClr val="1D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일반 게시판 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D71A98F-35F8-4BF7-90DF-3DA635CF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0" y="1854506"/>
            <a:ext cx="3881438" cy="37719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008CB04-DDD1-43DE-B80A-85D15CC6F4F4}"/>
              </a:ext>
            </a:extLst>
          </p:cNvPr>
          <p:cNvGrpSpPr/>
          <p:nvPr/>
        </p:nvGrpSpPr>
        <p:grpSpPr>
          <a:xfrm>
            <a:off x="4441742" y="1129697"/>
            <a:ext cx="5989320" cy="5483173"/>
            <a:chOff x="4573717" y="1129697"/>
            <a:chExt cx="5989320" cy="548317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1DF8128-9EAA-4F34-8AE7-4610E02FE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2390"/>
            <a:stretch/>
          </p:blipFill>
          <p:spPr>
            <a:xfrm>
              <a:off x="4879232" y="1129697"/>
              <a:ext cx="5514975" cy="355491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49F07A5-AEF1-4018-A56B-7DECD9C96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504"/>
            <a:stretch/>
          </p:blipFill>
          <p:spPr>
            <a:xfrm>
              <a:off x="4573717" y="4694548"/>
              <a:ext cx="5989320" cy="1918322"/>
            </a:xfrm>
            <a:prstGeom prst="rect">
              <a:avLst/>
            </a:prstGeom>
          </p:spPr>
        </p:pic>
      </p:grp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5D75E34E-57A1-4894-9EF1-D423F468BA2A}"/>
              </a:ext>
            </a:extLst>
          </p:cNvPr>
          <p:cNvSpPr/>
          <p:nvPr/>
        </p:nvSpPr>
        <p:spPr>
          <a:xfrm rot="16200000">
            <a:off x="4096185" y="3583566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39B986-C33B-4BBE-A627-01552D74C08C}"/>
              </a:ext>
            </a:extLst>
          </p:cNvPr>
          <p:cNvSpPr/>
          <p:nvPr/>
        </p:nvSpPr>
        <p:spPr>
          <a:xfrm>
            <a:off x="4685987" y="1088740"/>
            <a:ext cx="5576245" cy="5524130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061A1-0525-4301-BA5A-9A595684EFD0}"/>
              </a:ext>
            </a:extLst>
          </p:cNvPr>
          <p:cNvSpPr txBox="1"/>
          <p:nvPr/>
        </p:nvSpPr>
        <p:spPr>
          <a:xfrm>
            <a:off x="9788445" y="1194301"/>
            <a:ext cx="928459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Title (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공통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CF8DD-D534-4CCC-9755-5D4D2BD54D13}"/>
              </a:ext>
            </a:extLst>
          </p:cNvPr>
          <p:cNvSpPr txBox="1"/>
          <p:nvPr/>
        </p:nvSpPr>
        <p:spPr>
          <a:xfrm>
            <a:off x="9788445" y="1540056"/>
            <a:ext cx="864339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Info (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공통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1E22D4-FC91-4489-BAF0-DA07B40E2711}"/>
              </a:ext>
            </a:extLst>
          </p:cNvPr>
          <p:cNvSpPr txBox="1"/>
          <p:nvPr/>
        </p:nvSpPr>
        <p:spPr>
          <a:xfrm>
            <a:off x="9788445" y="1954452"/>
            <a:ext cx="992579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Option (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공통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0975C-0203-4B8B-9952-F208F08C8A58}"/>
              </a:ext>
            </a:extLst>
          </p:cNvPr>
          <p:cNvSpPr txBox="1"/>
          <p:nvPr/>
        </p:nvSpPr>
        <p:spPr>
          <a:xfrm>
            <a:off x="9788445" y="3393832"/>
            <a:ext cx="1056700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Contents(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공통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23432F-D596-4C9C-8FB2-F612E94501A6}"/>
              </a:ext>
            </a:extLst>
          </p:cNvPr>
          <p:cNvSpPr txBox="1"/>
          <p:nvPr/>
        </p:nvSpPr>
        <p:spPr>
          <a:xfrm>
            <a:off x="9788445" y="5261280"/>
            <a:ext cx="864339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File (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공통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696243-3201-4F0E-AFFB-46F703712B78}"/>
              </a:ext>
            </a:extLst>
          </p:cNvPr>
          <p:cNvSpPr txBox="1"/>
          <p:nvPr/>
        </p:nvSpPr>
        <p:spPr>
          <a:xfrm>
            <a:off x="10234449" y="5675676"/>
            <a:ext cx="1069524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목록 버튼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공통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564BA6-FAAF-4181-90F9-1E6EDD59CF01}"/>
              </a:ext>
            </a:extLst>
          </p:cNvPr>
          <p:cNvSpPr txBox="1"/>
          <p:nvPr/>
        </p:nvSpPr>
        <p:spPr>
          <a:xfrm>
            <a:off x="9890074" y="6177804"/>
            <a:ext cx="1258678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dirty="0" err="1"/>
              <a:t>이전글</a:t>
            </a:r>
            <a:r>
              <a:rPr lang="ko-KR" altLang="en-US" sz="900" dirty="0"/>
              <a:t> </a:t>
            </a:r>
            <a:r>
              <a:rPr lang="ko-KR" altLang="en-US" sz="900" dirty="0" err="1"/>
              <a:t>다음글</a:t>
            </a:r>
            <a:r>
              <a:rPr lang="ko-KR" altLang="en-US" sz="900" dirty="0"/>
              <a:t> </a:t>
            </a:r>
            <a:r>
              <a:rPr lang="en-US" altLang="ko-KR" sz="900" dirty="0"/>
              <a:t>(</a:t>
            </a:r>
            <a:r>
              <a:rPr lang="ko-KR" altLang="en-US" sz="900" dirty="0"/>
              <a:t>공통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80454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3666F94-235B-42BC-9DB3-9541E6093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59" y="1821656"/>
            <a:ext cx="3886200" cy="321468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https://www.gangnam.go.kr/board/B_000059/list.do?mid=ID03_020901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94259" y="846523"/>
            <a:ext cx="1371600" cy="242217"/>
          </a:xfrm>
          <a:prstGeom prst="rect">
            <a:avLst/>
          </a:prstGeom>
          <a:solidFill>
            <a:srgbClr val="1D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질문답변형 뷰</a:t>
            </a:r>
          </a:p>
        </p:txBody>
      </p:sp>
      <p:sp>
        <p:nvSpPr>
          <p:cNvPr id="10" name="Circle">
            <a:extLst>
              <a:ext uri="{FF2B5EF4-FFF2-40B4-BE49-F238E27FC236}">
                <a16:creationId xmlns:a16="http://schemas.microsoft.com/office/drawing/2014/main" id="{474EAB56-3A5A-8F52-6F85-A94D104CBDF9}"/>
              </a:ext>
            </a:extLst>
          </p:cNvPr>
          <p:cNvSpPr>
            <a:spLocks/>
          </p:cNvSpPr>
          <p:nvPr/>
        </p:nvSpPr>
        <p:spPr bwMode="auto">
          <a:xfrm>
            <a:off x="1726162" y="3356084"/>
            <a:ext cx="509376" cy="363746"/>
          </a:xfrm>
          <a:custGeom>
            <a:avLst/>
            <a:gdLst>
              <a:gd name="T0" fmla="*/ 5602 w 8736"/>
              <a:gd name="T1" fmla="*/ 0 h 6239"/>
              <a:gd name="T2" fmla="*/ 8592 w 8736"/>
              <a:gd name="T3" fmla="*/ 2694 h 6239"/>
              <a:gd name="T4" fmla="*/ 7258 w 8736"/>
              <a:gd name="T5" fmla="*/ 5172 h 6239"/>
              <a:gd name="T6" fmla="*/ 2356 w 8736"/>
              <a:gd name="T7" fmla="*/ 5577 h 6239"/>
              <a:gd name="T8" fmla="*/ 416 w 8736"/>
              <a:gd name="T9" fmla="*/ 2627 h 6239"/>
              <a:gd name="T10" fmla="*/ 2086 w 8736"/>
              <a:gd name="T11" fmla="*/ 1267 h 6239"/>
              <a:gd name="T12" fmla="*/ 6881 w 8736"/>
              <a:gd name="T13" fmla="*/ 1590 h 6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36" h="6239">
                <a:moveTo>
                  <a:pt x="5602" y="0"/>
                </a:moveTo>
                <a:cubicBezTo>
                  <a:pt x="7067" y="285"/>
                  <a:pt x="8381" y="1274"/>
                  <a:pt x="8592" y="2694"/>
                </a:cubicBezTo>
                <a:cubicBezTo>
                  <a:pt x="8736" y="3670"/>
                  <a:pt x="8201" y="4685"/>
                  <a:pt x="7258" y="5172"/>
                </a:cubicBezTo>
                <a:cubicBezTo>
                  <a:pt x="5706" y="5975"/>
                  <a:pt x="4086" y="6239"/>
                  <a:pt x="2356" y="5577"/>
                </a:cubicBezTo>
                <a:cubicBezTo>
                  <a:pt x="1311" y="5177"/>
                  <a:pt x="0" y="3732"/>
                  <a:pt x="416" y="2627"/>
                </a:cubicBezTo>
                <a:cubicBezTo>
                  <a:pt x="677" y="1933"/>
                  <a:pt x="1462" y="1530"/>
                  <a:pt x="2086" y="1267"/>
                </a:cubicBezTo>
                <a:cubicBezTo>
                  <a:pt x="3292" y="757"/>
                  <a:pt x="6055" y="433"/>
                  <a:pt x="6881" y="1590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54BE92-0A16-454B-80FC-7F9A5501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733" y="1042828"/>
            <a:ext cx="6827520" cy="5354003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459BFDC-DA9A-44D2-90BE-565FB3FC1224}"/>
              </a:ext>
            </a:extLst>
          </p:cNvPr>
          <p:cNvSpPr/>
          <p:nvPr/>
        </p:nvSpPr>
        <p:spPr>
          <a:xfrm rot="16200000">
            <a:off x="4096185" y="3583566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C3301F-942E-4C49-8589-1E43B9FC4FF8}"/>
              </a:ext>
            </a:extLst>
          </p:cNvPr>
          <p:cNvSpPr/>
          <p:nvPr/>
        </p:nvSpPr>
        <p:spPr>
          <a:xfrm>
            <a:off x="4581427" y="2711235"/>
            <a:ext cx="6758826" cy="368559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B4FE81-5004-4938-9E31-909B3F3D119F}"/>
              </a:ext>
            </a:extLst>
          </p:cNvPr>
          <p:cNvSpPr/>
          <p:nvPr/>
        </p:nvSpPr>
        <p:spPr>
          <a:xfrm>
            <a:off x="4581427" y="1040247"/>
            <a:ext cx="6758826" cy="942752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9827D1-7B04-4E1C-9B66-1B83385ECAE8}"/>
              </a:ext>
            </a:extLst>
          </p:cNvPr>
          <p:cNvSpPr txBox="1"/>
          <p:nvPr/>
        </p:nvSpPr>
        <p:spPr>
          <a:xfrm>
            <a:off x="9961534" y="1395047"/>
            <a:ext cx="1236236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게시판 상단 콘텐츠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67CB6-DC4B-4B2F-A66A-5897C1F8DAFA}"/>
              </a:ext>
            </a:extLst>
          </p:cNvPr>
          <p:cNvSpPr txBox="1"/>
          <p:nvPr/>
        </p:nvSpPr>
        <p:spPr>
          <a:xfrm>
            <a:off x="10221021" y="3601963"/>
            <a:ext cx="1300356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비공개 게시물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공통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1AB29F-C6B8-493E-B495-25223FC87A23}"/>
              </a:ext>
            </a:extLst>
          </p:cNvPr>
          <p:cNvSpPr txBox="1"/>
          <p:nvPr/>
        </p:nvSpPr>
        <p:spPr>
          <a:xfrm>
            <a:off x="10221021" y="3964268"/>
            <a:ext cx="941283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 dirty="0" err="1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답변수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 아이콘</a:t>
            </a:r>
            <a:endParaRPr lang="en-US" altLang="ko-KR" sz="900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579FF1-6FB2-4FC7-81E3-CA9652651207}"/>
              </a:ext>
            </a:extLst>
          </p:cNvPr>
          <p:cNvSpPr txBox="1"/>
          <p:nvPr/>
        </p:nvSpPr>
        <p:spPr>
          <a:xfrm>
            <a:off x="10221021" y="3959082"/>
            <a:ext cx="941283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 dirty="0" err="1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답변수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 아이콘</a:t>
            </a:r>
            <a:endParaRPr lang="en-US" altLang="ko-KR" sz="900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8A0E47-53D3-4273-B7A2-07974B2EBB0A}"/>
              </a:ext>
            </a:extLst>
          </p:cNvPr>
          <p:cNvSpPr txBox="1"/>
          <p:nvPr/>
        </p:nvSpPr>
        <p:spPr>
          <a:xfrm>
            <a:off x="9446008" y="5699756"/>
            <a:ext cx="1133644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등록 버튼 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공통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62D586-7D8D-4FC9-99A4-78817DE098BA}"/>
              </a:ext>
            </a:extLst>
          </p:cNvPr>
          <p:cNvSpPr txBox="1"/>
          <p:nvPr/>
        </p:nvSpPr>
        <p:spPr>
          <a:xfrm>
            <a:off x="9446008" y="6048293"/>
            <a:ext cx="954107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 dirty="0" err="1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목록수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공통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041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900" dirty="0"/>
              <a:t>https://www.gangnam.go.kr/board/B_000059/1079096/view.do?mid=ID03_020901</a:t>
            </a:r>
            <a:endParaRPr lang="ko-KR" altLang="en-US" sz="900" dirty="0"/>
          </a:p>
        </p:txBody>
      </p:sp>
      <p:sp>
        <p:nvSpPr>
          <p:cNvPr id="7" name="직사각형 6"/>
          <p:cNvSpPr/>
          <p:nvPr/>
        </p:nvSpPr>
        <p:spPr>
          <a:xfrm>
            <a:off x="294259" y="710307"/>
            <a:ext cx="1371600" cy="242217"/>
          </a:xfrm>
          <a:prstGeom prst="rect">
            <a:avLst/>
          </a:prstGeom>
          <a:solidFill>
            <a:srgbClr val="1D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질문답변형 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8F54F97-507E-4254-A30D-E6CAACD14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8" y="2320938"/>
            <a:ext cx="3910013" cy="28146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BFFB9D-8A5E-4BEB-8BF9-11F15D6A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426" y="908720"/>
            <a:ext cx="6620828" cy="5707380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1642F17D-04B1-4FEF-9E00-3FDEEDD7AE9C}"/>
              </a:ext>
            </a:extLst>
          </p:cNvPr>
          <p:cNvSpPr/>
          <p:nvPr/>
        </p:nvSpPr>
        <p:spPr>
          <a:xfrm rot="16200000">
            <a:off x="3934958" y="3960638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81A97D5-6218-4D72-8DD6-35EE467A4BB9}"/>
              </a:ext>
            </a:extLst>
          </p:cNvPr>
          <p:cNvSpPr/>
          <p:nvPr/>
        </p:nvSpPr>
        <p:spPr>
          <a:xfrm>
            <a:off x="4581427" y="3605707"/>
            <a:ext cx="6758826" cy="2568849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D1438-EB2F-4B39-B46C-623E6B0122E1}"/>
              </a:ext>
            </a:extLst>
          </p:cNvPr>
          <p:cNvSpPr txBox="1"/>
          <p:nvPr/>
        </p:nvSpPr>
        <p:spPr>
          <a:xfrm>
            <a:off x="10854249" y="4442161"/>
            <a:ext cx="415498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답변</a:t>
            </a:r>
            <a:endParaRPr lang="en-US" altLang="ko-KR" sz="900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6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https://www.gangnam.go.kr/board/B_000059/add.do?mid=ID03_020901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47133" y="723065"/>
            <a:ext cx="1371600" cy="242217"/>
          </a:xfrm>
          <a:prstGeom prst="rect">
            <a:avLst/>
          </a:prstGeom>
          <a:solidFill>
            <a:srgbClr val="1EAA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</a:rPr>
              <a:t>게시글</a:t>
            </a:r>
            <a:r>
              <a:rPr lang="ko-KR" altLang="en-US" sz="1000" b="1" dirty="0">
                <a:solidFill>
                  <a:schemeClr val="bg1"/>
                </a:solidFill>
              </a:rPr>
              <a:t> 등록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972B972-B278-4DAA-8C0F-D62C49FC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4" y="1765021"/>
            <a:ext cx="3967163" cy="3900488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C1AA5920-3ADA-491F-B26A-4442415631E1}"/>
              </a:ext>
            </a:extLst>
          </p:cNvPr>
          <p:cNvSpPr/>
          <p:nvPr/>
        </p:nvSpPr>
        <p:spPr>
          <a:xfrm rot="16200000">
            <a:off x="4202336" y="3618477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2662CEB-5289-4977-A591-CD31E5065E6F}"/>
              </a:ext>
            </a:extLst>
          </p:cNvPr>
          <p:cNvGrpSpPr/>
          <p:nvPr/>
        </p:nvGrpSpPr>
        <p:grpSpPr>
          <a:xfrm>
            <a:off x="4839754" y="1129698"/>
            <a:ext cx="5703570" cy="5309235"/>
            <a:chOff x="4839754" y="972673"/>
            <a:chExt cx="5703570" cy="530923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1FABF4C-4419-4D75-9AEC-6BA563FBB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9754" y="972673"/>
              <a:ext cx="5703570" cy="2286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5B9BD7D-8043-4F8A-91CE-63D7624FE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7462" y="3258673"/>
              <a:ext cx="5526405" cy="3023235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355609-0AC4-43F1-954F-921815FA14A5}"/>
              </a:ext>
            </a:extLst>
          </p:cNvPr>
          <p:cNvSpPr/>
          <p:nvPr/>
        </p:nvSpPr>
        <p:spPr>
          <a:xfrm>
            <a:off x="4778593" y="908720"/>
            <a:ext cx="5825893" cy="5708896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rgbClr val="FF0000"/>
                </a:solidFill>
              </a:rPr>
              <a:t>전체</a:t>
            </a:r>
          </a:p>
        </p:txBody>
      </p:sp>
      <p:sp>
        <p:nvSpPr>
          <p:cNvPr id="20" name="설명선: 굽은 선 19">
            <a:extLst>
              <a:ext uri="{FF2B5EF4-FFF2-40B4-BE49-F238E27FC236}">
                <a16:creationId xmlns:a16="http://schemas.microsoft.com/office/drawing/2014/main" id="{DF4AD415-02F6-457F-9403-310CC76EB918}"/>
              </a:ext>
            </a:extLst>
          </p:cNvPr>
          <p:cNvSpPr/>
          <p:nvPr/>
        </p:nvSpPr>
        <p:spPr>
          <a:xfrm>
            <a:off x="2487156" y="2590017"/>
            <a:ext cx="2059289" cy="449251"/>
          </a:xfrm>
          <a:prstGeom prst="borderCallout2">
            <a:avLst>
              <a:gd name="adj1" fmla="val -11973"/>
              <a:gd name="adj2" fmla="val 61205"/>
              <a:gd name="adj3" fmla="val -56136"/>
              <a:gd name="adj4" fmla="val 42399"/>
              <a:gd name="adj5" fmla="val -188969"/>
              <a:gd name="adj6" fmla="val 118800"/>
            </a:avLst>
          </a:prstGeom>
          <a:solidFill>
            <a:srgbClr val="DBEEF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항목</a:t>
            </a:r>
            <a:r>
              <a:rPr lang="en-US" altLang="ko-KR" sz="900" b="1" dirty="0">
                <a:solidFill>
                  <a:schemeClr val="tx1"/>
                </a:solidFill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</a:rPr>
              <a:t>옵션</a:t>
            </a:r>
            <a:r>
              <a:rPr lang="en-US" altLang="ko-KR" sz="900" b="1" dirty="0">
                <a:solidFill>
                  <a:schemeClr val="tx1"/>
                </a:solidFill>
              </a:rPr>
              <a:t>)</a:t>
            </a:r>
            <a:r>
              <a:rPr lang="ko-KR" altLang="en-US" sz="900" b="1" dirty="0">
                <a:solidFill>
                  <a:schemeClr val="tx1"/>
                </a:solidFill>
              </a:rPr>
              <a:t>별 스타일 변경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868AF-8A03-4317-B995-C0EFD243DB7D}"/>
              </a:ext>
            </a:extLst>
          </p:cNvPr>
          <p:cNvSpPr txBox="1"/>
          <p:nvPr/>
        </p:nvSpPr>
        <p:spPr>
          <a:xfrm>
            <a:off x="10402093" y="6119339"/>
            <a:ext cx="1133644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저장 버튼 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공통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338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https://www.gangnam.go.kr/board/gnpark/list.do?mid=ID02_011103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76328" y="721538"/>
            <a:ext cx="1371600" cy="242217"/>
          </a:xfrm>
          <a:prstGeom prst="rect">
            <a:avLst/>
          </a:prstGeom>
          <a:solidFill>
            <a:srgbClr val="1D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</a:rPr>
              <a:t>웹진게시판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99E677-07F7-4D91-A7C1-69295DF7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8" y="2230294"/>
            <a:ext cx="4000500" cy="2786063"/>
          </a:xfrm>
          <a:prstGeom prst="rect">
            <a:avLst/>
          </a:prstGeom>
        </p:spPr>
      </p:pic>
      <p:sp>
        <p:nvSpPr>
          <p:cNvPr id="14" name="Circle">
            <a:extLst>
              <a:ext uri="{FF2B5EF4-FFF2-40B4-BE49-F238E27FC236}">
                <a16:creationId xmlns:a16="http://schemas.microsoft.com/office/drawing/2014/main" id="{451B9334-CF16-4A5F-8A63-AA91261089CC}"/>
              </a:ext>
            </a:extLst>
          </p:cNvPr>
          <p:cNvSpPr>
            <a:spLocks/>
          </p:cNvSpPr>
          <p:nvPr/>
        </p:nvSpPr>
        <p:spPr bwMode="auto">
          <a:xfrm>
            <a:off x="1062128" y="2952699"/>
            <a:ext cx="781680" cy="808348"/>
          </a:xfrm>
          <a:custGeom>
            <a:avLst/>
            <a:gdLst>
              <a:gd name="T0" fmla="*/ 5602 w 8736"/>
              <a:gd name="T1" fmla="*/ 0 h 6239"/>
              <a:gd name="T2" fmla="*/ 8592 w 8736"/>
              <a:gd name="T3" fmla="*/ 2694 h 6239"/>
              <a:gd name="T4" fmla="*/ 7258 w 8736"/>
              <a:gd name="T5" fmla="*/ 5172 h 6239"/>
              <a:gd name="T6" fmla="*/ 2356 w 8736"/>
              <a:gd name="T7" fmla="*/ 5577 h 6239"/>
              <a:gd name="T8" fmla="*/ 416 w 8736"/>
              <a:gd name="T9" fmla="*/ 2627 h 6239"/>
              <a:gd name="T10" fmla="*/ 2086 w 8736"/>
              <a:gd name="T11" fmla="*/ 1267 h 6239"/>
              <a:gd name="T12" fmla="*/ 6881 w 8736"/>
              <a:gd name="T13" fmla="*/ 1590 h 6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36" h="6239">
                <a:moveTo>
                  <a:pt x="5602" y="0"/>
                </a:moveTo>
                <a:cubicBezTo>
                  <a:pt x="7067" y="285"/>
                  <a:pt x="8381" y="1274"/>
                  <a:pt x="8592" y="2694"/>
                </a:cubicBezTo>
                <a:cubicBezTo>
                  <a:pt x="8736" y="3670"/>
                  <a:pt x="8201" y="4685"/>
                  <a:pt x="7258" y="5172"/>
                </a:cubicBezTo>
                <a:cubicBezTo>
                  <a:pt x="5706" y="5975"/>
                  <a:pt x="4086" y="6239"/>
                  <a:pt x="2356" y="5577"/>
                </a:cubicBezTo>
                <a:cubicBezTo>
                  <a:pt x="1311" y="5177"/>
                  <a:pt x="0" y="3732"/>
                  <a:pt x="416" y="2627"/>
                </a:cubicBezTo>
                <a:cubicBezTo>
                  <a:pt x="677" y="1933"/>
                  <a:pt x="1462" y="1530"/>
                  <a:pt x="2086" y="1267"/>
                </a:cubicBezTo>
                <a:cubicBezTo>
                  <a:pt x="3292" y="757"/>
                  <a:pt x="6055" y="433"/>
                  <a:pt x="6881" y="1590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22C45E-999C-4691-8906-CBF874F34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021" y="1350745"/>
            <a:ext cx="6754178" cy="4820603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C210AAB2-2160-4893-AF64-EF52F7988A72}"/>
              </a:ext>
            </a:extLst>
          </p:cNvPr>
          <p:cNvSpPr/>
          <p:nvPr/>
        </p:nvSpPr>
        <p:spPr>
          <a:xfrm rot="16200000">
            <a:off x="4202336" y="3618477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8380AC1-F8D7-4CA9-A0E1-8A0ACF67A5BD}"/>
              </a:ext>
            </a:extLst>
          </p:cNvPr>
          <p:cNvSpPr/>
          <p:nvPr/>
        </p:nvSpPr>
        <p:spPr>
          <a:xfrm>
            <a:off x="4778593" y="1970202"/>
            <a:ext cx="6668606" cy="857839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C64965-647D-4907-B178-7601203F959B}"/>
              </a:ext>
            </a:extLst>
          </p:cNvPr>
          <p:cNvSpPr txBox="1"/>
          <p:nvPr/>
        </p:nvSpPr>
        <p:spPr>
          <a:xfrm>
            <a:off x="10764997" y="2087744"/>
            <a:ext cx="889987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썸네일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크기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1D67AD-56A5-4D16-AA00-E3DE0E2A3D9D}"/>
              </a:ext>
            </a:extLst>
          </p:cNvPr>
          <p:cNvSpPr txBox="1"/>
          <p:nvPr/>
        </p:nvSpPr>
        <p:spPr>
          <a:xfrm>
            <a:off x="10764997" y="2388459"/>
            <a:ext cx="1146468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Title, contents</a:t>
            </a:r>
          </a:p>
        </p:txBody>
      </p:sp>
    </p:spTree>
    <p:extLst>
      <p:ext uri="{BB962C8B-B14F-4D97-AF65-F5344CB8AC3E}">
        <p14:creationId xmlns:p14="http://schemas.microsoft.com/office/powerpoint/2010/main" val="242480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C230479F-ECB0-452D-AC80-5DAF538347D4}"/>
              </a:ext>
            </a:extLst>
          </p:cNvPr>
          <p:cNvSpPr/>
          <p:nvPr/>
        </p:nvSpPr>
        <p:spPr>
          <a:xfrm>
            <a:off x="295738" y="938223"/>
            <a:ext cx="9674539" cy="250986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C928425A-4674-40B7-B239-DF0B396FF020}"/>
              </a:ext>
            </a:extLst>
          </p:cNvPr>
          <p:cNvSpPr/>
          <p:nvPr/>
        </p:nvSpPr>
        <p:spPr>
          <a:xfrm>
            <a:off x="5205782" y="4116823"/>
            <a:ext cx="4533400" cy="2514885"/>
          </a:xfrm>
          <a:prstGeom prst="roundRect">
            <a:avLst>
              <a:gd name="adj" fmla="val 7493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7EF6CDC-1F6F-4A5B-8F5C-CEEE0E81B66F}"/>
              </a:ext>
            </a:extLst>
          </p:cNvPr>
          <p:cNvSpPr/>
          <p:nvPr/>
        </p:nvSpPr>
        <p:spPr>
          <a:xfrm>
            <a:off x="2495154" y="938223"/>
            <a:ext cx="7475123" cy="251488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https://www.gangnam.go.kr/main.do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63619"/>
              </p:ext>
            </p:extLst>
          </p:nvPr>
        </p:nvGraphicFramePr>
        <p:xfrm>
          <a:off x="10058399" y="1503257"/>
          <a:ext cx="1980000" cy="3310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16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82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자주 찾는 민원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·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생활 정보 모음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카테고리별 탭으로 구성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마우스 오버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액티브 효과 필요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탭별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콘텐츠 별도 구성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링크 참조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6P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목록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게시판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버튼 클릭 시 각 게시판 목록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으로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부서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제목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작성일로 구성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말줄임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효과 적용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중단배너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띠배너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PNG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이미지로 운영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최근 등록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 고정 노출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알림판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 그룹 슬라이드 효과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버튼 클릭 시 배너 목록 페이지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  <a:tr h="63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48768"/>
                  </a:ext>
                </a:extLst>
              </a:tr>
            </a:tbl>
          </a:graphicData>
        </a:graphic>
      </p:graphicFrame>
      <p:sp>
        <p:nvSpPr>
          <p:cNvPr id="203" name="TextBox 202">
            <a:extLst>
              <a:ext uri="{FF2B5EF4-FFF2-40B4-BE49-F238E27FC236}">
                <a16:creationId xmlns:a16="http://schemas.microsoft.com/office/drawing/2014/main" id="{9D541CA1-B5DC-4D8D-97B6-6656DCD81D28}"/>
              </a:ext>
            </a:extLst>
          </p:cNvPr>
          <p:cNvSpPr txBox="1"/>
          <p:nvPr/>
        </p:nvSpPr>
        <p:spPr>
          <a:xfrm>
            <a:off x="579421" y="1020610"/>
            <a:ext cx="2460930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50" dirty="0">
                <a:solidFill>
                  <a:srgbClr val="505C6D"/>
                </a:solidFill>
                <a:latin typeface="+mn-ea"/>
              </a:rPr>
              <a:t>자주 찾는 서비스 </a:t>
            </a:r>
            <a:r>
              <a:rPr lang="ko-KR" altLang="en-US" sz="900" spc="-150" dirty="0">
                <a:solidFill>
                  <a:srgbClr val="505C6D"/>
                </a:solidFill>
                <a:latin typeface="+mn-ea"/>
              </a:rPr>
              <a:t>한눈에 보는 정보 모음집</a:t>
            </a:r>
            <a:endParaRPr lang="ko-KR" altLang="en-US" sz="900" b="1" spc="-150" dirty="0">
              <a:solidFill>
                <a:srgbClr val="505C6D"/>
              </a:solidFill>
              <a:latin typeface="+mn-ea"/>
            </a:endParaRPr>
          </a:p>
        </p:txBody>
      </p:sp>
      <p:sp>
        <p:nvSpPr>
          <p:cNvPr id="240" name="Number 1">
            <a:extLst>
              <a:ext uri="{FF2B5EF4-FFF2-40B4-BE49-F238E27FC236}">
                <a16:creationId xmlns:a16="http://schemas.microsoft.com/office/drawing/2014/main" id="{16C1AA3F-3EEF-4AF8-B99A-07CCF2AB35E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7969" y="1054177"/>
            <a:ext cx="362199" cy="360000"/>
          </a:xfrm>
          <a:custGeom>
            <a:avLst/>
            <a:gdLst>
              <a:gd name="T0" fmla="*/ 2782 w 5576"/>
              <a:gd name="T1" fmla="*/ 543 h 5550"/>
              <a:gd name="T2" fmla="*/ 762 w 5576"/>
              <a:gd name="T3" fmla="*/ 1594 h 5550"/>
              <a:gd name="T4" fmla="*/ 156 w 5576"/>
              <a:gd name="T5" fmla="*/ 3601 h 5550"/>
              <a:gd name="T6" fmla="*/ 4116 w 5576"/>
              <a:gd name="T7" fmla="*/ 4409 h 5550"/>
              <a:gd name="T8" fmla="*/ 2755 w 5576"/>
              <a:gd name="T9" fmla="*/ 1055 h 5550"/>
              <a:gd name="T10" fmla="*/ 1543 w 5576"/>
              <a:gd name="T11" fmla="*/ 2887 h 5550"/>
              <a:gd name="T12" fmla="*/ 2984 w 5576"/>
              <a:gd name="T13" fmla="*/ 1702 h 5550"/>
              <a:gd name="T14" fmla="*/ 2674 w 5576"/>
              <a:gd name="T15" fmla="*/ 2833 h 5550"/>
              <a:gd name="T16" fmla="*/ 2567 w 5576"/>
              <a:gd name="T17" fmla="*/ 4072 h 5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76" h="5550">
                <a:moveTo>
                  <a:pt x="2782" y="543"/>
                </a:moveTo>
                <a:cubicBezTo>
                  <a:pt x="1968" y="435"/>
                  <a:pt x="1102" y="914"/>
                  <a:pt x="762" y="1594"/>
                </a:cubicBezTo>
                <a:cubicBezTo>
                  <a:pt x="464" y="2190"/>
                  <a:pt x="0" y="2824"/>
                  <a:pt x="156" y="3601"/>
                </a:cubicBezTo>
                <a:cubicBezTo>
                  <a:pt x="504" y="5342"/>
                  <a:pt x="2975" y="5550"/>
                  <a:pt x="4116" y="4409"/>
                </a:cubicBezTo>
                <a:cubicBezTo>
                  <a:pt x="5576" y="2948"/>
                  <a:pt x="4601" y="0"/>
                  <a:pt x="2755" y="1055"/>
                </a:cubicBezTo>
                <a:moveTo>
                  <a:pt x="1543" y="2887"/>
                </a:moveTo>
                <a:cubicBezTo>
                  <a:pt x="1795" y="2874"/>
                  <a:pt x="2984" y="1608"/>
                  <a:pt x="2984" y="1702"/>
                </a:cubicBezTo>
                <a:cubicBezTo>
                  <a:pt x="2984" y="1991"/>
                  <a:pt x="2751" y="2525"/>
                  <a:pt x="2674" y="2833"/>
                </a:cubicBezTo>
                <a:cubicBezTo>
                  <a:pt x="2577" y="3223"/>
                  <a:pt x="2616" y="3675"/>
                  <a:pt x="2567" y="4072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72" name="사각형: 둥근 모서리 171" descr="말풍선 단색으로 채워진">
            <a:extLst>
              <a:ext uri="{FF2B5EF4-FFF2-40B4-BE49-F238E27FC236}">
                <a16:creationId xmlns:a16="http://schemas.microsoft.com/office/drawing/2014/main" id="{05A815F2-16DF-4B39-B2CC-5E1D229F122E}"/>
              </a:ext>
            </a:extLst>
          </p:cNvPr>
          <p:cNvSpPr/>
          <p:nvPr/>
        </p:nvSpPr>
        <p:spPr>
          <a:xfrm>
            <a:off x="3270346" y="1490856"/>
            <a:ext cx="1728000" cy="540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2000" tIns="36000" rIns="36000" bIns="36000" rtlCol="0" anchor="ctr"/>
          <a:lstStyle/>
          <a:p>
            <a:r>
              <a:rPr lang="ko-KR" altLang="en-US" sz="1000" b="1" spc="-100" dirty="0">
                <a:solidFill>
                  <a:srgbClr val="505C6D"/>
                </a:solidFill>
              </a:rPr>
              <a:t>스마트번호표 발급</a:t>
            </a:r>
          </a:p>
        </p:txBody>
      </p:sp>
      <p:sp>
        <p:nvSpPr>
          <p:cNvPr id="173" name="사각형: 둥근 모서리 172" descr="말풍선 단색으로 채워진">
            <a:extLst>
              <a:ext uri="{FF2B5EF4-FFF2-40B4-BE49-F238E27FC236}">
                <a16:creationId xmlns:a16="http://schemas.microsoft.com/office/drawing/2014/main" id="{F1AC55EF-740B-47FC-AA4A-C6164C3AB78C}"/>
              </a:ext>
            </a:extLst>
          </p:cNvPr>
          <p:cNvSpPr/>
          <p:nvPr/>
        </p:nvSpPr>
        <p:spPr>
          <a:xfrm>
            <a:off x="5116244" y="1498872"/>
            <a:ext cx="1728000" cy="540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19050">
            <a:solidFill>
              <a:srgbClr val="FF85A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2000" tIns="36000" rIns="36000" bIns="36000" rtlCol="0" anchor="ctr"/>
          <a:lstStyle/>
          <a:p>
            <a:r>
              <a:rPr lang="ko-KR" altLang="en-US" sz="1000" b="1" spc="-100" dirty="0" err="1">
                <a:solidFill>
                  <a:srgbClr val="2B3D5C"/>
                </a:solidFill>
              </a:rPr>
              <a:t>무인민원발급기</a:t>
            </a:r>
            <a:endParaRPr lang="ko-KR" altLang="en-US" sz="1000" b="1" spc="-100" dirty="0">
              <a:solidFill>
                <a:srgbClr val="2B3D5C"/>
              </a:solidFill>
            </a:endParaRPr>
          </a:p>
        </p:txBody>
      </p:sp>
      <p:sp>
        <p:nvSpPr>
          <p:cNvPr id="175" name="사각형: 둥근 모서리 174" descr="말풍선 단색으로 채워진">
            <a:extLst>
              <a:ext uri="{FF2B5EF4-FFF2-40B4-BE49-F238E27FC236}">
                <a16:creationId xmlns:a16="http://schemas.microsoft.com/office/drawing/2014/main" id="{700EBE3C-7CDF-4E6A-B1CB-4A4B289E1A4F}"/>
              </a:ext>
            </a:extLst>
          </p:cNvPr>
          <p:cNvSpPr/>
          <p:nvPr/>
        </p:nvSpPr>
        <p:spPr>
          <a:xfrm>
            <a:off x="3270346" y="2111946"/>
            <a:ext cx="1728000" cy="540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2000" tIns="36000" rIns="36000" bIns="36000" rtlCol="0" anchor="ctr"/>
          <a:lstStyle/>
          <a:p>
            <a:r>
              <a:rPr lang="ko-KR" altLang="en-US" sz="1000" b="1" spc="-100" dirty="0">
                <a:solidFill>
                  <a:srgbClr val="2B3D5C"/>
                </a:solidFill>
              </a:rPr>
              <a:t>정부</a:t>
            </a:r>
            <a:r>
              <a:rPr lang="en-US" altLang="ko-KR" sz="1000" b="1" spc="-100" dirty="0">
                <a:solidFill>
                  <a:srgbClr val="2B3D5C"/>
                </a:solidFill>
              </a:rPr>
              <a:t>24</a:t>
            </a:r>
            <a:endParaRPr lang="ko-KR" altLang="en-US" sz="1000" b="1" spc="-100" dirty="0">
              <a:solidFill>
                <a:srgbClr val="2B3D5C"/>
              </a:solidFill>
            </a:endParaRPr>
          </a:p>
        </p:txBody>
      </p:sp>
      <p:sp>
        <p:nvSpPr>
          <p:cNvPr id="176" name="사각형: 둥근 모서리 175" descr="말풍선 단색으로 채워진">
            <a:extLst>
              <a:ext uri="{FF2B5EF4-FFF2-40B4-BE49-F238E27FC236}">
                <a16:creationId xmlns:a16="http://schemas.microsoft.com/office/drawing/2014/main" id="{46FCD238-5DCE-4372-93DB-3C85F6784826}"/>
              </a:ext>
            </a:extLst>
          </p:cNvPr>
          <p:cNvSpPr/>
          <p:nvPr/>
        </p:nvSpPr>
        <p:spPr>
          <a:xfrm>
            <a:off x="6989202" y="1503879"/>
            <a:ext cx="1728000" cy="540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2000" tIns="36000" rIns="36000" bIns="36000" rtlCol="0" anchor="ctr"/>
          <a:lstStyle/>
          <a:p>
            <a:r>
              <a:rPr lang="ko-KR" altLang="en-US" sz="1000" b="1" spc="-100" dirty="0">
                <a:solidFill>
                  <a:srgbClr val="2B3D5C"/>
                </a:solidFill>
              </a:rPr>
              <a:t>가족관계 등록시스템</a:t>
            </a:r>
          </a:p>
        </p:txBody>
      </p:sp>
      <p:sp>
        <p:nvSpPr>
          <p:cNvPr id="177" name="사각형: 둥근 모서리 176" descr="말풍선 단색으로 채워진">
            <a:extLst>
              <a:ext uri="{FF2B5EF4-FFF2-40B4-BE49-F238E27FC236}">
                <a16:creationId xmlns:a16="http://schemas.microsoft.com/office/drawing/2014/main" id="{C0E62570-7544-443A-B672-3A773C856891}"/>
              </a:ext>
            </a:extLst>
          </p:cNvPr>
          <p:cNvSpPr/>
          <p:nvPr/>
        </p:nvSpPr>
        <p:spPr>
          <a:xfrm>
            <a:off x="6989202" y="2111946"/>
            <a:ext cx="1728000" cy="540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2000" tIns="36000" rIns="36000" bIns="36000" rtlCol="0" anchor="ctr"/>
          <a:lstStyle/>
          <a:p>
            <a:r>
              <a:rPr lang="ko-KR" altLang="en-US" sz="1000" b="1" spc="-100" dirty="0">
                <a:solidFill>
                  <a:srgbClr val="2B3D5C"/>
                </a:solidFill>
              </a:rPr>
              <a:t>온라인 여권재발급</a:t>
            </a:r>
          </a:p>
        </p:txBody>
      </p:sp>
      <p:sp>
        <p:nvSpPr>
          <p:cNvPr id="91" name="사각형: 둥근 모서리 90" descr="말풍선 단색으로 채워진">
            <a:extLst>
              <a:ext uri="{FF2B5EF4-FFF2-40B4-BE49-F238E27FC236}">
                <a16:creationId xmlns:a16="http://schemas.microsoft.com/office/drawing/2014/main" id="{C45BD176-3127-4CB4-9A7D-6E79EE7634F8}"/>
              </a:ext>
            </a:extLst>
          </p:cNvPr>
          <p:cNvSpPr/>
          <p:nvPr/>
        </p:nvSpPr>
        <p:spPr>
          <a:xfrm>
            <a:off x="3281640" y="2730835"/>
            <a:ext cx="1728000" cy="540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2000" tIns="36000" rIns="36000" bIns="36000" rtlCol="0" anchor="ctr"/>
          <a:lstStyle/>
          <a:p>
            <a:r>
              <a:rPr lang="ko-KR" altLang="en-US" sz="1000" b="1" spc="-100" dirty="0" err="1">
                <a:solidFill>
                  <a:srgbClr val="2B3D5C"/>
                </a:solidFill>
              </a:rPr>
              <a:t>새올전자민원창구</a:t>
            </a:r>
            <a:endParaRPr lang="ko-KR" altLang="en-US" sz="1000" b="1" spc="-100" dirty="0">
              <a:solidFill>
                <a:srgbClr val="2B3D5C"/>
              </a:solidFill>
            </a:endParaRPr>
          </a:p>
        </p:txBody>
      </p:sp>
      <p:sp>
        <p:nvSpPr>
          <p:cNvPr id="93" name="사각형: 둥근 모서리 92" descr="말풍선 단색으로 채워진">
            <a:extLst>
              <a:ext uri="{FF2B5EF4-FFF2-40B4-BE49-F238E27FC236}">
                <a16:creationId xmlns:a16="http://schemas.microsoft.com/office/drawing/2014/main" id="{443C34D0-8BD8-4739-BE50-6CECCEE288A1}"/>
              </a:ext>
            </a:extLst>
          </p:cNvPr>
          <p:cNvSpPr/>
          <p:nvPr/>
        </p:nvSpPr>
        <p:spPr>
          <a:xfrm>
            <a:off x="5115874" y="2111946"/>
            <a:ext cx="1728000" cy="540000"/>
          </a:xfrm>
          <a:prstGeom prst="roundRect">
            <a:avLst>
              <a:gd name="adj" fmla="val 13564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22000" tIns="36000" rIns="36000" bIns="36000" rtlCol="0" anchor="ctr"/>
          <a:lstStyle/>
          <a:p>
            <a:r>
              <a:rPr lang="ko-KR" altLang="en-US" sz="1000" b="1" spc="-100" dirty="0">
                <a:solidFill>
                  <a:srgbClr val="2B3D5C"/>
                </a:solidFill>
              </a:rPr>
              <a:t>온라인 보건 </a:t>
            </a:r>
            <a:r>
              <a:rPr lang="ko-KR" altLang="en-US" sz="1000" b="1" spc="-100" dirty="0" err="1">
                <a:solidFill>
                  <a:srgbClr val="2B3D5C"/>
                </a:solidFill>
              </a:rPr>
              <a:t>제증명</a:t>
            </a:r>
            <a:endParaRPr lang="ko-KR" altLang="en-US" sz="1000" b="1" spc="-100" dirty="0">
              <a:solidFill>
                <a:srgbClr val="2B3D5C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52CA8C6-BA29-484E-A82D-C8E6A45EC735}"/>
              </a:ext>
            </a:extLst>
          </p:cNvPr>
          <p:cNvSpPr/>
          <p:nvPr/>
        </p:nvSpPr>
        <p:spPr>
          <a:xfrm>
            <a:off x="3168963" y="969044"/>
            <a:ext cx="3373007" cy="377070"/>
          </a:xfrm>
          <a:prstGeom prst="roundRect">
            <a:avLst>
              <a:gd name="adj" fmla="val 2204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spc="-150" dirty="0">
                <a:solidFill>
                  <a:schemeClr val="tx1"/>
                </a:solidFill>
              </a:rPr>
              <a:t>필요한 정보가 </a:t>
            </a:r>
            <a:r>
              <a:rPr lang="ko-KR" altLang="en-US" sz="1000" spc="-150" dirty="0" err="1">
                <a:solidFill>
                  <a:schemeClr val="tx1"/>
                </a:solidFill>
              </a:rPr>
              <a:t>있으신가요</a:t>
            </a:r>
            <a:r>
              <a:rPr lang="en-US" altLang="ko-KR" sz="1000" spc="-150" dirty="0">
                <a:solidFill>
                  <a:schemeClr val="tx1"/>
                </a:solidFill>
              </a:rPr>
              <a:t>?</a:t>
            </a:r>
            <a:r>
              <a:rPr lang="ko-KR" altLang="en-US" sz="1000" spc="-150" dirty="0">
                <a:solidFill>
                  <a:schemeClr val="tx1"/>
                </a:solidFill>
              </a:rPr>
              <a:t> 관련 메뉴와 사이트를 찾아보세요</a:t>
            </a:r>
            <a:r>
              <a:rPr lang="en-US" altLang="ko-KR" sz="1000" spc="-15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505B132-8DF1-45C1-91C0-334F7234A8BB}"/>
              </a:ext>
            </a:extLst>
          </p:cNvPr>
          <p:cNvSpPr/>
          <p:nvPr/>
        </p:nvSpPr>
        <p:spPr>
          <a:xfrm>
            <a:off x="3381446" y="1614764"/>
            <a:ext cx="360000" cy="360000"/>
          </a:xfrm>
          <a:prstGeom prst="roundRect">
            <a:avLst/>
          </a:prstGeom>
          <a:solidFill>
            <a:srgbClr val="F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rgbClr val="505C6D"/>
                </a:solidFill>
              </a:rPr>
              <a:t>발급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02EE60F9-21B6-4FC3-8FF0-0BBA2176C8E8}"/>
              </a:ext>
            </a:extLst>
          </p:cNvPr>
          <p:cNvSpPr/>
          <p:nvPr/>
        </p:nvSpPr>
        <p:spPr>
          <a:xfrm>
            <a:off x="5226974" y="2228803"/>
            <a:ext cx="360000" cy="360000"/>
          </a:xfrm>
          <a:prstGeom prst="roundRect">
            <a:avLst/>
          </a:prstGeom>
          <a:solidFill>
            <a:srgbClr val="9AE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rgbClr val="505C6D"/>
                </a:solidFill>
              </a:rPr>
              <a:t>신청</a:t>
            </a: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49581A06-996C-4EC9-B2BB-376D5F5E235B}"/>
              </a:ext>
            </a:extLst>
          </p:cNvPr>
          <p:cNvSpPr/>
          <p:nvPr/>
        </p:nvSpPr>
        <p:spPr>
          <a:xfrm>
            <a:off x="3381446" y="2856835"/>
            <a:ext cx="360000" cy="360000"/>
          </a:xfrm>
          <a:prstGeom prst="roundRect">
            <a:avLst/>
          </a:prstGeom>
          <a:solidFill>
            <a:srgbClr val="FBF4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rgbClr val="505C6D"/>
                </a:solidFill>
              </a:rPr>
              <a:t>민원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6DF6B158-FA3B-4B4B-B802-335381AF6ADA}"/>
              </a:ext>
            </a:extLst>
          </p:cNvPr>
          <p:cNvSpPr/>
          <p:nvPr/>
        </p:nvSpPr>
        <p:spPr>
          <a:xfrm>
            <a:off x="5210410" y="1614764"/>
            <a:ext cx="360000" cy="360000"/>
          </a:xfrm>
          <a:prstGeom prst="roundRect">
            <a:avLst/>
          </a:prstGeom>
          <a:solidFill>
            <a:srgbClr val="F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rgbClr val="505C6D"/>
                </a:solidFill>
              </a:rPr>
              <a:t>발급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0138A6E0-471F-498C-8F16-D3BC902F4409}"/>
              </a:ext>
            </a:extLst>
          </p:cNvPr>
          <p:cNvSpPr/>
          <p:nvPr/>
        </p:nvSpPr>
        <p:spPr>
          <a:xfrm>
            <a:off x="3364512" y="2228803"/>
            <a:ext cx="360000" cy="360000"/>
          </a:xfrm>
          <a:prstGeom prst="roundRect">
            <a:avLst/>
          </a:prstGeom>
          <a:solidFill>
            <a:srgbClr val="F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rgbClr val="505C6D"/>
                </a:solidFill>
              </a:rPr>
              <a:t>발급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3832AE84-3E6B-488D-B9F9-0EF4B9A4EB72}"/>
              </a:ext>
            </a:extLst>
          </p:cNvPr>
          <p:cNvSpPr/>
          <p:nvPr/>
        </p:nvSpPr>
        <p:spPr>
          <a:xfrm>
            <a:off x="7082143" y="1614764"/>
            <a:ext cx="360000" cy="360000"/>
          </a:xfrm>
          <a:prstGeom prst="roundRect">
            <a:avLst/>
          </a:prstGeom>
          <a:solidFill>
            <a:srgbClr val="F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rgbClr val="505C6D"/>
                </a:solidFill>
              </a:rPr>
              <a:t>발급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B1AEB5C2-BE8F-4CBB-BFE7-83C5F6ABF782}"/>
              </a:ext>
            </a:extLst>
          </p:cNvPr>
          <p:cNvSpPr/>
          <p:nvPr/>
        </p:nvSpPr>
        <p:spPr>
          <a:xfrm>
            <a:off x="7082143" y="2228803"/>
            <a:ext cx="360000" cy="360000"/>
          </a:xfrm>
          <a:prstGeom prst="roundRect">
            <a:avLst/>
          </a:prstGeom>
          <a:solidFill>
            <a:srgbClr val="9AEE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rgbClr val="505C6D"/>
                </a:solidFill>
              </a:rPr>
              <a:t>신청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50A51E03-0D7E-41F9-8A5E-ECFD3FB3DA62}"/>
              </a:ext>
            </a:extLst>
          </p:cNvPr>
          <p:cNvSpPr/>
          <p:nvPr/>
        </p:nvSpPr>
        <p:spPr>
          <a:xfrm>
            <a:off x="746427" y="1684877"/>
            <a:ext cx="1928151" cy="285501"/>
          </a:xfrm>
          <a:prstGeom prst="roundRect">
            <a:avLst/>
          </a:prstGeom>
          <a:solidFill>
            <a:srgbClr val="8C9E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graphicFrame>
        <p:nvGraphicFramePr>
          <p:cNvPr id="207" name="표 206">
            <a:extLst>
              <a:ext uri="{FF2B5EF4-FFF2-40B4-BE49-F238E27FC236}">
                <a16:creationId xmlns:a16="http://schemas.microsoft.com/office/drawing/2014/main" id="{0ACE4CE5-C08C-4E3F-A1A5-CDD3685DB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204893"/>
              </p:ext>
            </p:extLst>
          </p:nvPr>
        </p:nvGraphicFramePr>
        <p:xfrm>
          <a:off x="720456" y="1657571"/>
          <a:ext cx="1774697" cy="167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697">
                  <a:extLst>
                    <a:ext uri="{9D8B030D-6E8A-4147-A177-3AD203B41FA5}">
                      <a16:colId xmlns:a16="http://schemas.microsoft.com/office/drawing/2014/main" val="1731476041"/>
                    </a:ext>
                  </a:extLst>
                </a:gridCol>
              </a:tblGrid>
              <a:tr h="32000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spc="-100" baseline="0" dirty="0">
                          <a:solidFill>
                            <a:schemeClr val="bg1"/>
                          </a:solidFill>
                        </a:rPr>
                        <a:t>민원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39253"/>
                  </a:ext>
                </a:extLst>
              </a:tr>
              <a:tr h="3200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100" baseline="0" dirty="0">
                          <a:solidFill>
                            <a:srgbClr val="505C6D"/>
                          </a:solidFill>
                        </a:rPr>
                        <a:t>예약</a:t>
                      </a:r>
                      <a:r>
                        <a:rPr lang="en-US" altLang="ko-KR" sz="1000" b="0" spc="-100" baseline="0" dirty="0">
                          <a:solidFill>
                            <a:srgbClr val="505C6D"/>
                          </a:solidFill>
                        </a:rPr>
                        <a:t>·</a:t>
                      </a:r>
                      <a:r>
                        <a:rPr lang="ko-KR" altLang="en-US" sz="1000" b="0" spc="-100" baseline="0" dirty="0">
                          <a:solidFill>
                            <a:srgbClr val="505C6D"/>
                          </a:solidFill>
                        </a:rPr>
                        <a:t>신청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10598"/>
                  </a:ext>
                </a:extLst>
              </a:tr>
              <a:tr h="3200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100" baseline="0" dirty="0">
                          <a:solidFill>
                            <a:srgbClr val="505C6D"/>
                          </a:solidFill>
                        </a:rPr>
                        <a:t>복지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61420"/>
                  </a:ext>
                </a:extLst>
              </a:tr>
              <a:tr h="3200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100" baseline="0" dirty="0">
                          <a:solidFill>
                            <a:srgbClr val="505C6D"/>
                          </a:solidFill>
                        </a:rPr>
                        <a:t>서비스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9135983"/>
                  </a:ext>
                </a:extLst>
              </a:tr>
              <a:tr h="3200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pc="-100" baseline="0" dirty="0">
                          <a:solidFill>
                            <a:srgbClr val="505C6D"/>
                          </a:solidFill>
                        </a:rPr>
                        <a:t>등록</a:t>
                      </a:r>
                      <a:r>
                        <a:rPr lang="en-US" altLang="ko-KR" sz="1000" b="0" spc="-100" baseline="0" dirty="0">
                          <a:solidFill>
                            <a:srgbClr val="505C6D"/>
                          </a:solidFill>
                        </a:rPr>
                        <a:t>·</a:t>
                      </a:r>
                      <a:r>
                        <a:rPr lang="ko-KR" altLang="en-US" sz="1000" b="0" spc="-100" baseline="0" dirty="0">
                          <a:solidFill>
                            <a:srgbClr val="505C6D"/>
                          </a:solidFill>
                        </a:rPr>
                        <a:t>제안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spc="-100" baseline="0" dirty="0">
                        <a:solidFill>
                          <a:srgbClr val="505C6D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580682"/>
                  </a:ext>
                </a:extLst>
              </a:tr>
            </a:tbl>
          </a:graphicData>
        </a:graphic>
      </p:graphicFrame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C70A37D4-4D95-49B7-94A0-84426E45FF8E}"/>
              </a:ext>
            </a:extLst>
          </p:cNvPr>
          <p:cNvSpPr/>
          <p:nvPr/>
        </p:nvSpPr>
        <p:spPr>
          <a:xfrm>
            <a:off x="421002" y="3664266"/>
            <a:ext cx="4518304" cy="2139557"/>
          </a:xfrm>
          <a:prstGeom prst="roundRect">
            <a:avLst>
              <a:gd name="adj" fmla="val 6046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2E1B546-E150-4CAC-9A94-02A5043E6056}"/>
              </a:ext>
            </a:extLst>
          </p:cNvPr>
          <p:cNvSpPr txBox="1"/>
          <p:nvPr/>
        </p:nvSpPr>
        <p:spPr>
          <a:xfrm>
            <a:off x="469267" y="4512533"/>
            <a:ext cx="972000" cy="1156214"/>
          </a:xfrm>
          <a:prstGeom prst="rect">
            <a:avLst/>
          </a:prstGeom>
          <a:noFill/>
        </p:spPr>
        <p:txBody>
          <a:bodyPr wrap="square" lIns="144000" r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i="0" spc="-150" dirty="0">
                <a:solidFill>
                  <a:srgbClr val="8C9EB6"/>
                </a:solidFill>
                <a:effectLst/>
                <a:latin typeface="+mn-ea"/>
              </a:rPr>
              <a:t>위생과</a:t>
            </a:r>
            <a:endParaRPr lang="en-US" altLang="ko-KR" sz="900" i="0" spc="-150" dirty="0">
              <a:solidFill>
                <a:srgbClr val="8C9EB6"/>
              </a:solidFill>
              <a:effectLst/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900" spc="-150" dirty="0">
                <a:solidFill>
                  <a:srgbClr val="8C9EB6"/>
                </a:solidFill>
                <a:latin typeface="+mn-ea"/>
              </a:rPr>
              <a:t>교통행정과</a:t>
            </a:r>
            <a:endParaRPr lang="en-US" altLang="ko-KR" sz="900" spc="-150" dirty="0">
              <a:solidFill>
                <a:srgbClr val="8C9EB6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900" i="0" spc="-150" dirty="0">
                <a:solidFill>
                  <a:srgbClr val="8C9EB6"/>
                </a:solidFill>
                <a:effectLst/>
                <a:latin typeface="+mn-ea"/>
              </a:rPr>
              <a:t>일자리정책과</a:t>
            </a:r>
            <a:endParaRPr lang="en-US" altLang="ko-KR" sz="900" i="0" spc="-150" dirty="0">
              <a:solidFill>
                <a:srgbClr val="8C9EB6"/>
              </a:solidFill>
              <a:effectLst/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900" spc="-150" dirty="0">
                <a:solidFill>
                  <a:srgbClr val="8C9EB6"/>
                </a:solidFill>
                <a:latin typeface="+mn-ea"/>
              </a:rPr>
              <a:t>의약과</a:t>
            </a:r>
            <a:endParaRPr lang="en-US" altLang="ko-KR" sz="900" i="0" spc="-150" dirty="0">
              <a:solidFill>
                <a:srgbClr val="8C9EB6"/>
              </a:solidFill>
              <a:effectLst/>
              <a:latin typeface="+mn-ea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FF94E389-14F7-4E5A-99B5-FA798C19519B}"/>
              </a:ext>
            </a:extLst>
          </p:cNvPr>
          <p:cNvSpPr/>
          <p:nvPr/>
        </p:nvSpPr>
        <p:spPr>
          <a:xfrm>
            <a:off x="473724" y="3702476"/>
            <a:ext cx="576000" cy="39273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spc="-100" dirty="0">
                <a:solidFill>
                  <a:srgbClr val="505C6D"/>
                </a:solidFill>
              </a:rPr>
              <a:t>공지사항  </a:t>
            </a:r>
            <a:r>
              <a:rPr lang="en-US" altLang="ko-KR" sz="1000" b="1" spc="-100" dirty="0">
                <a:solidFill>
                  <a:srgbClr val="505C6D"/>
                </a:solidFill>
              </a:rPr>
              <a:t> </a:t>
            </a:r>
            <a:endParaRPr lang="ko-KR" altLang="en-US" sz="1000" b="1" spc="-100" dirty="0">
              <a:solidFill>
                <a:srgbClr val="505C6D"/>
              </a:solidFill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C1B73F32-7B61-41A9-87D0-750FE89E5272}"/>
              </a:ext>
            </a:extLst>
          </p:cNvPr>
          <p:cNvSpPr/>
          <p:nvPr/>
        </p:nvSpPr>
        <p:spPr>
          <a:xfrm>
            <a:off x="1147534" y="3702476"/>
            <a:ext cx="576000" cy="39273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고시공고  </a:t>
            </a:r>
            <a:r>
              <a:rPr lang="en-US" altLang="ko-KR" sz="10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spc="-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233371D7-A71F-415F-A5E2-677550AA8BB4}"/>
              </a:ext>
            </a:extLst>
          </p:cNvPr>
          <p:cNvSpPr/>
          <p:nvPr/>
        </p:nvSpPr>
        <p:spPr>
          <a:xfrm>
            <a:off x="1821344" y="3702476"/>
            <a:ext cx="576000" cy="39273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채용공고  </a:t>
            </a:r>
            <a:r>
              <a:rPr lang="en-US" altLang="ko-KR" sz="10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spc="-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FD0AED18-34AA-404C-8C27-491214809DF9}"/>
              </a:ext>
            </a:extLst>
          </p:cNvPr>
          <p:cNvSpPr/>
          <p:nvPr/>
        </p:nvSpPr>
        <p:spPr>
          <a:xfrm>
            <a:off x="2495154" y="3702476"/>
            <a:ext cx="576000" cy="39273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보도자료  </a:t>
            </a:r>
            <a:r>
              <a:rPr lang="en-US" altLang="ko-KR" sz="10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spc="-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B1E9DCCF-3E09-43F3-A721-273A065A63F4}"/>
              </a:ext>
            </a:extLst>
          </p:cNvPr>
          <p:cNvSpPr/>
          <p:nvPr/>
        </p:nvSpPr>
        <p:spPr>
          <a:xfrm>
            <a:off x="3168963" y="3702476"/>
            <a:ext cx="576000" cy="39273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구정보도  </a:t>
            </a:r>
            <a:r>
              <a:rPr lang="en-US" altLang="ko-KR" sz="1000" spc="-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ko-KR" altLang="en-US" sz="1000" spc="-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AECCEF23-9551-4696-9D89-94FC1A97609F}"/>
              </a:ext>
            </a:extLst>
          </p:cNvPr>
          <p:cNvSpPr/>
          <p:nvPr/>
        </p:nvSpPr>
        <p:spPr>
          <a:xfrm>
            <a:off x="7537031" y="4284227"/>
            <a:ext cx="2088000" cy="2088000"/>
          </a:xfrm>
          <a:prstGeom prst="roundRect">
            <a:avLst>
              <a:gd name="adj" fmla="val 327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좌측 배너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D601FF8-62E0-43C0-8174-196B33F5F370}"/>
              </a:ext>
            </a:extLst>
          </p:cNvPr>
          <p:cNvSpPr txBox="1"/>
          <p:nvPr/>
        </p:nvSpPr>
        <p:spPr>
          <a:xfrm>
            <a:off x="8609448" y="3664266"/>
            <a:ext cx="100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1 / </a:t>
            </a:r>
            <a:r>
              <a:rPr lang="en-US" altLang="ko-KR" sz="1000" dirty="0"/>
              <a:t>10 </a:t>
            </a:r>
            <a:r>
              <a:rPr lang="en-US" altLang="ko-KR" sz="1000" b="1" dirty="0"/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〈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〉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∥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ko-KR" altLang="en-US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D8916055-4AB5-4B3C-A92C-9F15BFA9BFD8}"/>
              </a:ext>
            </a:extLst>
          </p:cNvPr>
          <p:cNvSpPr/>
          <p:nvPr/>
        </p:nvSpPr>
        <p:spPr>
          <a:xfrm>
            <a:off x="4255105" y="3759070"/>
            <a:ext cx="724459" cy="28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>
                <a:solidFill>
                  <a:srgbClr val="505C6D"/>
                </a:solidFill>
              </a:rPr>
              <a:t>더 보기 → 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84AD475A-7EDF-4F22-90BA-5204C85F98D2}"/>
              </a:ext>
            </a:extLst>
          </p:cNvPr>
          <p:cNvSpPr/>
          <p:nvPr/>
        </p:nvSpPr>
        <p:spPr>
          <a:xfrm>
            <a:off x="5316350" y="4284227"/>
            <a:ext cx="2088000" cy="2088000"/>
          </a:xfrm>
          <a:prstGeom prst="roundRect">
            <a:avLst>
              <a:gd name="adj" fmla="val 3272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좌측 배너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0035E194-57BE-422B-A439-3C130BD705EE}"/>
              </a:ext>
            </a:extLst>
          </p:cNvPr>
          <p:cNvSpPr/>
          <p:nvPr/>
        </p:nvSpPr>
        <p:spPr>
          <a:xfrm>
            <a:off x="434051" y="4141874"/>
            <a:ext cx="4527913" cy="324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1200" dirty="0">
              <a:solidFill>
                <a:schemeClr val="tx1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63C4F08-F539-4A1F-864C-CF706E6C8937}"/>
              </a:ext>
            </a:extLst>
          </p:cNvPr>
          <p:cNvSpPr txBox="1"/>
          <p:nvPr/>
        </p:nvSpPr>
        <p:spPr>
          <a:xfrm>
            <a:off x="1380118" y="4214172"/>
            <a:ext cx="328821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000" b="1" i="0" spc="-80" dirty="0">
                <a:solidFill>
                  <a:srgbClr val="333333"/>
                </a:solidFill>
                <a:effectLst/>
                <a:latin typeface="+mn-ea"/>
              </a:rPr>
              <a:t>2024</a:t>
            </a:r>
            <a:r>
              <a:rPr lang="ko-KR" altLang="en-US" sz="1000" b="1" i="0" spc="-80" dirty="0">
                <a:solidFill>
                  <a:srgbClr val="333333"/>
                </a:solidFill>
                <a:effectLst/>
                <a:latin typeface="+mn-ea"/>
              </a:rPr>
              <a:t>년 「사회적 약자의 반려동물 </a:t>
            </a:r>
            <a:r>
              <a:rPr lang="ko-KR" altLang="en-US" sz="1000" b="1" i="0" spc="-80" dirty="0" err="1">
                <a:solidFill>
                  <a:srgbClr val="333333"/>
                </a:solidFill>
                <a:effectLst/>
                <a:latin typeface="+mn-ea"/>
              </a:rPr>
              <a:t>돌봄서비스</a:t>
            </a:r>
            <a:r>
              <a:rPr lang="ko-KR" altLang="en-US" sz="1000" b="1" i="0" spc="-8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sz="1000" b="1" i="0" spc="-80" dirty="0">
                <a:solidFill>
                  <a:srgbClr val="333333"/>
                </a:solidFill>
                <a:effectLst/>
                <a:latin typeface="+mn-ea"/>
              </a:rPr>
              <a:t>…</a:t>
            </a:r>
          </a:p>
        </p:txBody>
      </p:sp>
      <p:sp>
        <p:nvSpPr>
          <p:cNvPr id="121" name="Number 2">
            <a:extLst>
              <a:ext uri="{FF2B5EF4-FFF2-40B4-BE49-F238E27FC236}">
                <a16:creationId xmlns:a16="http://schemas.microsoft.com/office/drawing/2014/main" id="{F53CB810-F2F1-4520-B715-6D1B4BA3A5E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03214" y="3488092"/>
            <a:ext cx="427651" cy="360000"/>
          </a:xfrm>
          <a:custGeom>
            <a:avLst/>
            <a:gdLst>
              <a:gd name="T0" fmla="*/ 2642 w 5993"/>
              <a:gd name="T1" fmla="*/ 127 h 5044"/>
              <a:gd name="T2" fmla="*/ 1012 w 5993"/>
              <a:gd name="T3" fmla="*/ 1299 h 5044"/>
              <a:gd name="T4" fmla="*/ 3261 w 5993"/>
              <a:gd name="T5" fmla="*/ 4450 h 5044"/>
              <a:gd name="T6" fmla="*/ 4150 w 5993"/>
              <a:gd name="T7" fmla="*/ 356 h 5044"/>
              <a:gd name="T8" fmla="*/ 2642 w 5993"/>
              <a:gd name="T9" fmla="*/ 127 h 5044"/>
              <a:gd name="T10" fmla="*/ 2063 w 5993"/>
              <a:gd name="T11" fmla="*/ 1622 h 5044"/>
              <a:gd name="T12" fmla="*/ 3356 w 5993"/>
              <a:gd name="T13" fmla="*/ 1972 h 5044"/>
              <a:gd name="T14" fmla="*/ 2251 w 5993"/>
              <a:gd name="T15" fmla="*/ 3104 h 5044"/>
              <a:gd name="T16" fmla="*/ 1874 w 5993"/>
              <a:gd name="T17" fmla="*/ 3400 h 5044"/>
              <a:gd name="T18" fmla="*/ 3571 w 5993"/>
              <a:gd name="T19" fmla="*/ 3535 h 5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3" h="5044">
                <a:moveTo>
                  <a:pt x="2642" y="127"/>
                </a:moveTo>
                <a:cubicBezTo>
                  <a:pt x="1959" y="391"/>
                  <a:pt x="1433" y="629"/>
                  <a:pt x="1012" y="1299"/>
                </a:cubicBezTo>
                <a:cubicBezTo>
                  <a:pt x="0" y="2911"/>
                  <a:pt x="1119" y="5044"/>
                  <a:pt x="3261" y="4450"/>
                </a:cubicBezTo>
                <a:cubicBezTo>
                  <a:pt x="5011" y="3966"/>
                  <a:pt x="5993" y="1436"/>
                  <a:pt x="4150" y="356"/>
                </a:cubicBezTo>
                <a:cubicBezTo>
                  <a:pt x="3741" y="116"/>
                  <a:pt x="2981" y="0"/>
                  <a:pt x="2642" y="127"/>
                </a:cubicBezTo>
                <a:close/>
                <a:moveTo>
                  <a:pt x="2063" y="1622"/>
                </a:moveTo>
                <a:cubicBezTo>
                  <a:pt x="2255" y="891"/>
                  <a:pt x="3788" y="1107"/>
                  <a:pt x="3356" y="1972"/>
                </a:cubicBezTo>
                <a:cubicBezTo>
                  <a:pt x="3106" y="2471"/>
                  <a:pt x="2689" y="2884"/>
                  <a:pt x="2251" y="3104"/>
                </a:cubicBezTo>
                <a:cubicBezTo>
                  <a:pt x="2108" y="3175"/>
                  <a:pt x="1952" y="3284"/>
                  <a:pt x="1874" y="3400"/>
                </a:cubicBezTo>
                <a:cubicBezTo>
                  <a:pt x="1996" y="3354"/>
                  <a:pt x="3507" y="3410"/>
                  <a:pt x="3571" y="3535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B51AC00-3EFD-4047-8E52-8A2A71604842}"/>
              </a:ext>
            </a:extLst>
          </p:cNvPr>
          <p:cNvSpPr txBox="1"/>
          <p:nvPr/>
        </p:nvSpPr>
        <p:spPr>
          <a:xfrm>
            <a:off x="1373214" y="4512533"/>
            <a:ext cx="3023298" cy="113658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i="0" spc="-80" dirty="0">
                <a:solidFill>
                  <a:srgbClr val="333333"/>
                </a:solidFill>
                <a:effectLst/>
                <a:latin typeface="+mn-ea"/>
              </a:rPr>
              <a:t>2024</a:t>
            </a:r>
            <a:r>
              <a:rPr lang="ko-KR" altLang="en-US" sz="900" i="0" spc="-80" dirty="0">
                <a:solidFill>
                  <a:srgbClr val="333333"/>
                </a:solidFill>
                <a:effectLst/>
                <a:latin typeface="+mn-ea"/>
              </a:rPr>
              <a:t>년 </a:t>
            </a:r>
            <a:r>
              <a:rPr lang="en-US" altLang="ko-KR" sz="900" spc="-80" dirty="0">
                <a:solidFill>
                  <a:srgbClr val="333333"/>
                </a:solidFill>
                <a:latin typeface="+mn-ea"/>
              </a:rPr>
              <a:t>2</a:t>
            </a:r>
            <a:r>
              <a:rPr lang="ko-KR" altLang="en-US" sz="900" i="0" spc="-80" dirty="0">
                <a:solidFill>
                  <a:srgbClr val="333333"/>
                </a:solidFill>
                <a:effectLst/>
                <a:latin typeface="+mn-ea"/>
              </a:rPr>
              <a:t>월 </a:t>
            </a:r>
            <a:r>
              <a:rPr lang="ko-KR" altLang="en-US" sz="900" i="0" dirty="0">
                <a:solidFill>
                  <a:srgbClr val="333333"/>
                </a:solidFill>
                <a:effectLst/>
                <a:latin typeface="+mn-ea"/>
              </a:rPr>
              <a:t>식품접객업소</a:t>
            </a:r>
            <a:r>
              <a:rPr lang="ko-KR" altLang="en-US" sz="900" i="0" spc="-80" dirty="0">
                <a:solidFill>
                  <a:srgbClr val="333333"/>
                </a:solidFill>
                <a:effectLst/>
                <a:latin typeface="+mn-ea"/>
              </a:rPr>
              <a:t> 위생 및 원산지 지도서비</a:t>
            </a:r>
            <a:r>
              <a:rPr lang="ko-KR" altLang="en-US" sz="900" spc="-80" dirty="0">
                <a:solidFill>
                  <a:srgbClr val="333333"/>
                </a:solidFill>
                <a:latin typeface="+mn-ea"/>
              </a:rPr>
              <a:t>스 계획 </a:t>
            </a:r>
            <a:r>
              <a:rPr lang="en-US" altLang="ko-KR" sz="900" i="0" spc="-80" dirty="0">
                <a:solidFill>
                  <a:srgbClr val="333333"/>
                </a:solidFill>
                <a:effectLst/>
                <a:latin typeface="+mn-ea"/>
              </a:rPr>
              <a:t>…</a:t>
            </a:r>
          </a:p>
          <a:p>
            <a:pPr>
              <a:lnSpc>
                <a:spcPct val="200000"/>
              </a:lnSpc>
            </a:pPr>
            <a:r>
              <a:rPr lang="en-US" altLang="ko-KR" sz="900" i="0" spc="-80" dirty="0">
                <a:solidFill>
                  <a:srgbClr val="333333"/>
                </a:solidFill>
                <a:effectLst/>
                <a:latin typeface="+mn-ea"/>
              </a:rPr>
              <a:t>2024</a:t>
            </a:r>
            <a:r>
              <a:rPr lang="ko-KR" altLang="en-US" sz="900" i="0" spc="-80" dirty="0">
                <a:solidFill>
                  <a:srgbClr val="333333"/>
                </a:solidFill>
                <a:effectLst/>
                <a:latin typeface="+mn-ea"/>
              </a:rPr>
              <a:t>년 </a:t>
            </a:r>
            <a:r>
              <a:rPr lang="en-US" altLang="ko-KR" sz="900" spc="-80" dirty="0">
                <a:solidFill>
                  <a:srgbClr val="333333"/>
                </a:solidFill>
                <a:latin typeface="+mn-ea"/>
              </a:rPr>
              <a:t>3</a:t>
            </a:r>
            <a:r>
              <a:rPr lang="ko-KR" altLang="en-US" sz="900" spc="-80" dirty="0">
                <a:solidFill>
                  <a:srgbClr val="333333"/>
                </a:solidFill>
                <a:latin typeface="+mn-ea"/>
              </a:rPr>
              <a:t>월</a:t>
            </a:r>
            <a:r>
              <a:rPr lang="ko-KR" altLang="en-US" sz="900" i="0" spc="-80" dirty="0">
                <a:solidFill>
                  <a:srgbClr val="333333"/>
                </a:solidFill>
                <a:effectLst/>
                <a:latin typeface="+mn-ea"/>
              </a:rPr>
              <a:t> 자전거 이동수리센터 순회일정 안내</a:t>
            </a:r>
            <a:endParaRPr lang="en-US" altLang="ko-KR" sz="900" i="0" spc="-80" dirty="0">
              <a:solidFill>
                <a:srgbClr val="333333"/>
              </a:solidFill>
              <a:effectLst/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900" spc="-80" dirty="0" err="1">
                <a:solidFill>
                  <a:srgbClr val="333333"/>
                </a:solidFill>
                <a:latin typeface="+mn-ea"/>
              </a:rPr>
              <a:t>신중년</a:t>
            </a:r>
            <a:r>
              <a:rPr lang="ko-KR" altLang="en-US" sz="900" spc="-80" dirty="0">
                <a:solidFill>
                  <a:srgbClr val="333333"/>
                </a:solidFill>
                <a:latin typeface="+mn-ea"/>
              </a:rPr>
              <a:t> 취업 아카데미 </a:t>
            </a:r>
            <a:r>
              <a:rPr lang="ko-KR" altLang="en-US" sz="900" spc="-80" dirty="0" err="1">
                <a:solidFill>
                  <a:srgbClr val="333333"/>
                </a:solidFill>
                <a:latin typeface="+mn-ea"/>
              </a:rPr>
              <a:t>모빌리티</a:t>
            </a:r>
            <a:r>
              <a:rPr lang="ko-KR" altLang="en-US" sz="900" spc="-80" dirty="0">
                <a:solidFill>
                  <a:srgbClr val="333333"/>
                </a:solidFill>
                <a:latin typeface="+mn-ea"/>
              </a:rPr>
              <a:t> 플랫폼 드라이버 교육 참여</a:t>
            </a:r>
            <a:r>
              <a:rPr lang="en-US" altLang="ko-KR" sz="900" i="0" spc="-80" dirty="0">
                <a:solidFill>
                  <a:srgbClr val="333333"/>
                </a:solidFill>
                <a:effectLst/>
                <a:latin typeface="+mn-ea"/>
              </a:rPr>
              <a:t> …</a:t>
            </a:r>
            <a:endParaRPr lang="en-US" altLang="ko-KR" sz="900" spc="-80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900" i="0" spc="-80" dirty="0">
                <a:solidFill>
                  <a:srgbClr val="333333"/>
                </a:solidFill>
                <a:effectLst/>
                <a:latin typeface="+mn-ea"/>
              </a:rPr>
              <a:t>2024</a:t>
            </a:r>
            <a:r>
              <a:rPr lang="ko-KR" altLang="en-US" sz="900" i="0" spc="-80" dirty="0">
                <a:solidFill>
                  <a:srgbClr val="333333"/>
                </a:solidFill>
                <a:effectLst/>
                <a:latin typeface="+mn-ea"/>
              </a:rPr>
              <a:t>년 서울시 </a:t>
            </a:r>
            <a:r>
              <a:rPr lang="ko-KR" altLang="en-US" sz="900" i="0" spc="-80" dirty="0" err="1">
                <a:solidFill>
                  <a:srgbClr val="333333"/>
                </a:solidFill>
                <a:effectLst/>
                <a:latin typeface="+mn-ea"/>
              </a:rPr>
              <a:t>아동치과주치의</a:t>
            </a:r>
            <a:r>
              <a:rPr lang="ko-KR" altLang="en-US" sz="900" i="0" spc="-80" dirty="0">
                <a:solidFill>
                  <a:srgbClr val="333333"/>
                </a:solidFill>
                <a:effectLst/>
                <a:latin typeface="+mn-ea"/>
              </a:rPr>
              <a:t> 사업 참여자 모집</a:t>
            </a:r>
            <a:endParaRPr lang="ko-KR" altLang="en-US" sz="900" spc="-80" dirty="0">
              <a:solidFill>
                <a:srgbClr val="505C6D"/>
              </a:solidFill>
              <a:latin typeface="+mn-ea"/>
            </a:endParaRPr>
          </a:p>
        </p:txBody>
      </p:sp>
      <p:sp>
        <p:nvSpPr>
          <p:cNvPr id="50" name="Number 3">
            <a:extLst>
              <a:ext uri="{FF2B5EF4-FFF2-40B4-BE49-F238E27FC236}">
                <a16:creationId xmlns:a16="http://schemas.microsoft.com/office/drawing/2014/main" id="{DFCD4C8E-5100-4E02-A8A4-7DA83793016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4386" y="6002851"/>
            <a:ext cx="351372" cy="360000"/>
          </a:xfrm>
          <a:custGeom>
            <a:avLst/>
            <a:gdLst>
              <a:gd name="T0" fmla="*/ 2258 w 5065"/>
              <a:gd name="T1" fmla="*/ 322 h 5186"/>
              <a:gd name="T2" fmla="*/ 696 w 5065"/>
              <a:gd name="T3" fmla="*/ 939 h 5186"/>
              <a:gd name="T4" fmla="*/ 538 w 5065"/>
              <a:gd name="T5" fmla="*/ 3828 h 5186"/>
              <a:gd name="T6" fmla="*/ 4780 w 5065"/>
              <a:gd name="T7" fmla="*/ 2804 h 5186"/>
              <a:gd name="T8" fmla="*/ 4622 w 5065"/>
              <a:gd name="T9" fmla="*/ 926 h 5186"/>
              <a:gd name="T10" fmla="*/ 2902 w 5065"/>
              <a:gd name="T11" fmla="*/ 190 h 5186"/>
              <a:gd name="T12" fmla="*/ 2596 w 5065"/>
              <a:gd name="T13" fmla="*/ 298 h 5186"/>
              <a:gd name="T14" fmla="*/ 1589 w 5065"/>
              <a:gd name="T15" fmla="*/ 1622 h 5186"/>
              <a:gd name="T16" fmla="*/ 2849 w 5065"/>
              <a:gd name="T17" fmla="*/ 1582 h 5186"/>
              <a:gd name="T18" fmla="*/ 2088 w 5065"/>
              <a:gd name="T19" fmla="*/ 2252 h 5186"/>
              <a:gd name="T20" fmla="*/ 3227 w 5065"/>
              <a:gd name="T21" fmla="*/ 3112 h 5186"/>
              <a:gd name="T22" fmla="*/ 2360 w 5065"/>
              <a:gd name="T23" fmla="*/ 3414 h 5186"/>
              <a:gd name="T24" fmla="*/ 1694 w 5065"/>
              <a:gd name="T25" fmla="*/ 3408 h 5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65" h="5186">
                <a:moveTo>
                  <a:pt x="2258" y="322"/>
                </a:moveTo>
                <a:cubicBezTo>
                  <a:pt x="1759" y="406"/>
                  <a:pt x="1132" y="741"/>
                  <a:pt x="696" y="939"/>
                </a:cubicBezTo>
                <a:cubicBezTo>
                  <a:pt x="13" y="1249"/>
                  <a:pt x="0" y="3290"/>
                  <a:pt x="538" y="3828"/>
                </a:cubicBezTo>
                <a:cubicBezTo>
                  <a:pt x="1897" y="5186"/>
                  <a:pt x="4397" y="4718"/>
                  <a:pt x="4780" y="2804"/>
                </a:cubicBezTo>
                <a:cubicBezTo>
                  <a:pt x="4888" y="2261"/>
                  <a:pt x="5065" y="1369"/>
                  <a:pt x="4622" y="926"/>
                </a:cubicBezTo>
                <a:cubicBezTo>
                  <a:pt x="4320" y="624"/>
                  <a:pt x="3474" y="0"/>
                  <a:pt x="2902" y="190"/>
                </a:cubicBezTo>
                <a:cubicBezTo>
                  <a:pt x="2676" y="266"/>
                  <a:pt x="2828" y="295"/>
                  <a:pt x="2596" y="298"/>
                </a:cubicBezTo>
                <a:moveTo>
                  <a:pt x="1589" y="1622"/>
                </a:moveTo>
                <a:cubicBezTo>
                  <a:pt x="1917" y="1226"/>
                  <a:pt x="2664" y="1026"/>
                  <a:pt x="2849" y="1582"/>
                </a:cubicBezTo>
                <a:cubicBezTo>
                  <a:pt x="2988" y="1999"/>
                  <a:pt x="2139" y="2224"/>
                  <a:pt x="2088" y="2252"/>
                </a:cubicBezTo>
                <a:cubicBezTo>
                  <a:pt x="2240" y="2296"/>
                  <a:pt x="3640" y="2592"/>
                  <a:pt x="3227" y="3112"/>
                </a:cubicBezTo>
                <a:cubicBezTo>
                  <a:pt x="3044" y="3342"/>
                  <a:pt x="2631" y="3320"/>
                  <a:pt x="2360" y="3414"/>
                </a:cubicBezTo>
                <a:cubicBezTo>
                  <a:pt x="2215" y="3465"/>
                  <a:pt x="1817" y="3435"/>
                  <a:pt x="1694" y="3408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FFC551B-2F04-44F1-9DD9-C9FB1AE31AA5}"/>
              </a:ext>
            </a:extLst>
          </p:cNvPr>
          <p:cNvGrpSpPr/>
          <p:nvPr/>
        </p:nvGrpSpPr>
        <p:grpSpPr>
          <a:xfrm>
            <a:off x="9571295" y="3740251"/>
            <a:ext cx="148001" cy="148001"/>
            <a:chOff x="10005479" y="4574840"/>
            <a:chExt cx="148001" cy="148001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2EA3EE91-4F01-4B9E-93F6-C3D020E429A5}"/>
                </a:ext>
              </a:extLst>
            </p:cNvPr>
            <p:cNvSpPr/>
            <p:nvPr/>
          </p:nvSpPr>
          <p:spPr>
            <a:xfrm>
              <a:off x="10005479" y="4574840"/>
              <a:ext cx="148001" cy="14800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덧셈 기호 99">
              <a:extLst>
                <a:ext uri="{FF2B5EF4-FFF2-40B4-BE49-F238E27FC236}">
                  <a16:creationId xmlns:a16="http://schemas.microsoft.com/office/drawing/2014/main" id="{9921FDFD-8505-4186-B0F1-1F7574ED4C7A}"/>
                </a:ext>
              </a:extLst>
            </p:cNvPr>
            <p:cNvSpPr/>
            <p:nvPr/>
          </p:nvSpPr>
          <p:spPr>
            <a:xfrm>
              <a:off x="10007479" y="4576840"/>
              <a:ext cx="144000" cy="144000"/>
            </a:xfrm>
            <a:prstGeom prst="mathPlus">
              <a:avLst>
                <a:gd name="adj1" fmla="val 89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A671B45-F0AB-4CB9-882A-091CBCE93C6D}"/>
              </a:ext>
            </a:extLst>
          </p:cNvPr>
          <p:cNvSpPr txBox="1"/>
          <p:nvPr/>
        </p:nvSpPr>
        <p:spPr>
          <a:xfrm>
            <a:off x="4271417" y="4512533"/>
            <a:ext cx="611565" cy="1156214"/>
          </a:xfrm>
          <a:prstGeom prst="rect">
            <a:avLst/>
          </a:prstGeom>
          <a:noFill/>
        </p:spPr>
        <p:txBody>
          <a:bodyPr wrap="square" lIns="144000" r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i="0" spc="-15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</a:rPr>
              <a:t>2024-02-02</a:t>
            </a:r>
          </a:p>
          <a:p>
            <a:pPr>
              <a:lnSpc>
                <a:spcPct val="200000"/>
              </a:lnSpc>
            </a:pPr>
            <a:r>
              <a:rPr lang="en-US" altLang="ko-KR" sz="900" i="0" spc="-15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</a:rPr>
              <a:t>2024-02-02</a:t>
            </a:r>
            <a:endParaRPr lang="en-US" altLang="ko-KR" sz="900" spc="-15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900" i="0" spc="-15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</a:rPr>
              <a:t>2024-02-02</a:t>
            </a:r>
          </a:p>
          <a:p>
            <a:pPr>
              <a:lnSpc>
                <a:spcPct val="200000"/>
              </a:lnSpc>
            </a:pPr>
            <a:r>
              <a:rPr lang="en-US" altLang="ko-KR" sz="900" i="0" spc="-15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</a:rPr>
              <a:t>2024-01-31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B066AA-0FA1-4400-A525-BD2CE91CD4AA}"/>
              </a:ext>
            </a:extLst>
          </p:cNvPr>
          <p:cNvSpPr txBox="1"/>
          <p:nvPr/>
        </p:nvSpPr>
        <p:spPr>
          <a:xfrm>
            <a:off x="4248772" y="4093077"/>
            <a:ext cx="611565" cy="325217"/>
          </a:xfrm>
          <a:prstGeom prst="rect">
            <a:avLst/>
          </a:prstGeom>
          <a:noFill/>
        </p:spPr>
        <p:txBody>
          <a:bodyPr wrap="square" lIns="144000" r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900" i="0" spc="-150" dirty="0">
                <a:solidFill>
                  <a:schemeClr val="bg1">
                    <a:lumMod val="65000"/>
                  </a:schemeClr>
                </a:solidFill>
                <a:effectLst/>
                <a:latin typeface="+mn-ea"/>
              </a:rPr>
              <a:t>2024-02-02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468BE22-A418-4041-B6C0-B7EF09891395}"/>
              </a:ext>
            </a:extLst>
          </p:cNvPr>
          <p:cNvSpPr txBox="1"/>
          <p:nvPr/>
        </p:nvSpPr>
        <p:spPr>
          <a:xfrm>
            <a:off x="5157094" y="3600000"/>
            <a:ext cx="72327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>
                <a:solidFill>
                  <a:srgbClr val="505C6D"/>
                </a:solidFill>
                <a:latin typeface="+mn-ea"/>
              </a:rPr>
              <a:t>알림판</a:t>
            </a:r>
            <a:endParaRPr lang="ko-KR" altLang="en-US" sz="900" b="1" spc="-150" dirty="0">
              <a:solidFill>
                <a:srgbClr val="505C6D"/>
              </a:solidFill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9C786B-FE08-47A6-A3EF-AB4782FDA114}"/>
              </a:ext>
            </a:extLst>
          </p:cNvPr>
          <p:cNvSpPr txBox="1"/>
          <p:nvPr/>
        </p:nvSpPr>
        <p:spPr>
          <a:xfrm>
            <a:off x="469267" y="4093076"/>
            <a:ext cx="972000" cy="325217"/>
          </a:xfrm>
          <a:prstGeom prst="rect">
            <a:avLst/>
          </a:prstGeom>
          <a:noFill/>
        </p:spPr>
        <p:txBody>
          <a:bodyPr wrap="square" lIns="144000" rIns="3600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900" i="0" spc="-150" dirty="0">
                <a:solidFill>
                  <a:srgbClr val="8C9EB6"/>
                </a:solidFill>
                <a:effectLst/>
                <a:latin typeface="+mn-ea"/>
              </a:rPr>
              <a:t>지역경제과</a:t>
            </a:r>
            <a:endParaRPr lang="en-US" altLang="ko-KR" sz="900" i="0" spc="-150" dirty="0">
              <a:solidFill>
                <a:srgbClr val="8C9EB6"/>
              </a:solidFill>
              <a:effectLst/>
              <a:latin typeface="+mn-ea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D014D12-EDD2-4831-97FA-954F3231E92D}"/>
              </a:ext>
            </a:extLst>
          </p:cNvPr>
          <p:cNvSpPr/>
          <p:nvPr/>
        </p:nvSpPr>
        <p:spPr>
          <a:xfrm>
            <a:off x="442578" y="5872903"/>
            <a:ext cx="2232000" cy="709861"/>
          </a:xfrm>
          <a:prstGeom prst="roundRect">
            <a:avLst>
              <a:gd name="adj" fmla="val 16568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50" b="1" spc="-100" dirty="0">
              <a:solidFill>
                <a:srgbClr val="505C6D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C9EC9C-396A-4484-BF14-262F8BE0E7D0}"/>
              </a:ext>
            </a:extLst>
          </p:cNvPr>
          <p:cNvSpPr txBox="1"/>
          <p:nvPr/>
        </p:nvSpPr>
        <p:spPr>
          <a:xfrm>
            <a:off x="474223" y="6218221"/>
            <a:ext cx="14975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00" dirty="0">
                <a:solidFill>
                  <a:srgbClr val="505C6D"/>
                </a:solidFill>
              </a:rPr>
              <a:t>구정 현황을 데이터로 한눈에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B11E0C-E1D5-4E67-BEFF-9F030ED35DB9}"/>
              </a:ext>
            </a:extLst>
          </p:cNvPr>
          <p:cNvSpPr txBox="1"/>
          <p:nvPr/>
        </p:nvSpPr>
        <p:spPr>
          <a:xfrm>
            <a:off x="912370" y="6010988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solidFill>
                  <a:srgbClr val="505C6D"/>
                </a:solidFill>
              </a:rPr>
              <a:t>데이터강남플랫폼</a:t>
            </a:r>
            <a:endParaRPr lang="ko-KR" altLang="en-US" sz="1000" b="1" dirty="0">
              <a:solidFill>
                <a:srgbClr val="505C6D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3695C8D-120F-4F83-A90D-CE3E60A528AF}"/>
              </a:ext>
            </a:extLst>
          </p:cNvPr>
          <p:cNvSpPr/>
          <p:nvPr/>
        </p:nvSpPr>
        <p:spPr>
          <a:xfrm>
            <a:off x="2158812" y="6000483"/>
            <a:ext cx="462112" cy="4621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사각형: 둥근 모서리 62" descr="말풍선 단색으로 채워진">
            <a:extLst>
              <a:ext uri="{FF2B5EF4-FFF2-40B4-BE49-F238E27FC236}">
                <a16:creationId xmlns:a16="http://schemas.microsoft.com/office/drawing/2014/main" id="{CED76BB0-69EB-4546-9C3B-595C99B3C78D}"/>
              </a:ext>
            </a:extLst>
          </p:cNvPr>
          <p:cNvSpPr/>
          <p:nvPr/>
        </p:nvSpPr>
        <p:spPr>
          <a:xfrm>
            <a:off x="538600" y="6037437"/>
            <a:ext cx="429224" cy="183953"/>
          </a:xfrm>
          <a:prstGeom prst="roundRect">
            <a:avLst>
              <a:gd name="adj" fmla="val 50000"/>
            </a:avLst>
          </a:prstGeom>
          <a:solidFill>
            <a:srgbClr val="3C78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750" dirty="0">
                <a:solidFill>
                  <a:schemeClr val="bg1"/>
                </a:solidFill>
              </a:rPr>
              <a:t>HOT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04FC32-F89D-4D26-9F9B-F94D66436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2111" y="6001752"/>
            <a:ext cx="503436" cy="50827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AC2DB72-0F30-43E6-9662-FC623F281546}"/>
              </a:ext>
            </a:extLst>
          </p:cNvPr>
          <p:cNvSpPr txBox="1"/>
          <p:nvPr/>
        </p:nvSpPr>
        <p:spPr>
          <a:xfrm>
            <a:off x="2775213" y="6218221"/>
            <a:ext cx="18069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50" dirty="0">
                <a:solidFill>
                  <a:srgbClr val="505C6D"/>
                </a:solidFill>
              </a:rPr>
              <a:t>강남구 정보</a:t>
            </a:r>
            <a:r>
              <a:rPr lang="en-US" altLang="ko-KR" sz="900" spc="-150" dirty="0">
                <a:solidFill>
                  <a:srgbClr val="505C6D"/>
                </a:solidFill>
              </a:rPr>
              <a:t>·</a:t>
            </a:r>
            <a:r>
              <a:rPr lang="ko-KR" altLang="en-US" sz="900" spc="-150" dirty="0">
                <a:solidFill>
                  <a:srgbClr val="505C6D"/>
                </a:solidFill>
              </a:rPr>
              <a:t>소식을 편하게 받아보세요</a:t>
            </a:r>
            <a:r>
              <a:rPr lang="en-US" altLang="ko-KR" sz="900" spc="-150" dirty="0">
                <a:solidFill>
                  <a:srgbClr val="505C6D"/>
                </a:solidFill>
              </a:rPr>
              <a:t>!</a:t>
            </a:r>
            <a:endParaRPr lang="ko-KR" altLang="en-US" sz="900" spc="-150" dirty="0">
              <a:solidFill>
                <a:srgbClr val="505C6D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E78D87-8714-4083-8DFD-C647F7F8211D}"/>
              </a:ext>
            </a:extLst>
          </p:cNvPr>
          <p:cNvSpPr/>
          <p:nvPr/>
        </p:nvSpPr>
        <p:spPr>
          <a:xfrm>
            <a:off x="2842824" y="6050643"/>
            <a:ext cx="396000" cy="18798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FEA374-9618-4E06-A4C2-6311149F383F}"/>
              </a:ext>
            </a:extLst>
          </p:cNvPr>
          <p:cNvSpPr txBox="1"/>
          <p:nvPr/>
        </p:nvSpPr>
        <p:spPr>
          <a:xfrm>
            <a:off x="2775213" y="6010988"/>
            <a:ext cx="14798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spc="-100" dirty="0">
                <a:solidFill>
                  <a:schemeClr val="bg1"/>
                </a:solidFill>
              </a:rPr>
              <a:t>뉴스터치</a:t>
            </a:r>
            <a:r>
              <a:rPr lang="ko-KR" altLang="en-US" sz="1000" b="1" spc="-100" dirty="0">
                <a:solidFill>
                  <a:srgbClr val="505C6D"/>
                </a:solidFill>
              </a:rPr>
              <a:t>  문자 알림 서비스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A39B5F3-E53F-4026-891E-859D5C5B9912}"/>
              </a:ext>
            </a:extLst>
          </p:cNvPr>
          <p:cNvSpPr/>
          <p:nvPr/>
        </p:nvSpPr>
        <p:spPr>
          <a:xfrm>
            <a:off x="2729964" y="5872903"/>
            <a:ext cx="2232000" cy="709861"/>
          </a:xfrm>
          <a:prstGeom prst="roundRect">
            <a:avLst>
              <a:gd name="adj" fmla="val 16568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50" b="1" spc="-100" dirty="0">
              <a:solidFill>
                <a:srgbClr val="505C6D"/>
              </a:solidFill>
            </a:endParaRPr>
          </a:p>
        </p:txBody>
      </p:sp>
      <p:sp>
        <p:nvSpPr>
          <p:cNvPr id="73" name="Number 4">
            <a:extLst>
              <a:ext uri="{FF2B5EF4-FFF2-40B4-BE49-F238E27FC236}">
                <a16:creationId xmlns:a16="http://schemas.microsoft.com/office/drawing/2014/main" id="{8DC56044-1CD9-4316-877B-DCE42DACD2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281426" y="4044810"/>
            <a:ext cx="360000" cy="323250"/>
          </a:xfrm>
          <a:custGeom>
            <a:avLst/>
            <a:gdLst>
              <a:gd name="T0" fmla="*/ 2671 w 5424"/>
              <a:gd name="T1" fmla="*/ 1212 h 4863"/>
              <a:gd name="T2" fmla="*/ 2546 w 5424"/>
              <a:gd name="T3" fmla="*/ 3532 h 4863"/>
              <a:gd name="T4" fmla="*/ 2094 w 5424"/>
              <a:gd name="T5" fmla="*/ 1061 h 4863"/>
              <a:gd name="T6" fmla="*/ 1843 w 5424"/>
              <a:gd name="T7" fmla="*/ 2365 h 4863"/>
              <a:gd name="T8" fmla="*/ 3462 w 5424"/>
              <a:gd name="T9" fmla="*/ 2290 h 4863"/>
              <a:gd name="T10" fmla="*/ 2828 w 5424"/>
              <a:gd name="T11" fmla="*/ 80 h 4863"/>
              <a:gd name="T12" fmla="*/ 778 w 5424"/>
              <a:gd name="T13" fmla="*/ 813 h 4863"/>
              <a:gd name="T14" fmla="*/ 292 w 5424"/>
              <a:gd name="T15" fmla="*/ 2043 h 4863"/>
              <a:gd name="T16" fmla="*/ 3236 w 5424"/>
              <a:gd name="T17" fmla="*/ 4230 h 4863"/>
              <a:gd name="T18" fmla="*/ 4124 w 5424"/>
              <a:gd name="T19" fmla="*/ 3843 h 4863"/>
              <a:gd name="T20" fmla="*/ 4265 w 5424"/>
              <a:gd name="T21" fmla="*/ 381 h 4863"/>
              <a:gd name="T22" fmla="*/ 3658 w 5424"/>
              <a:gd name="T23" fmla="*/ 121 h 4863"/>
              <a:gd name="T24" fmla="*/ 2652 w 5424"/>
              <a:gd name="T25" fmla="*/ 444 h 4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24" h="4863">
                <a:moveTo>
                  <a:pt x="2671" y="1212"/>
                </a:moveTo>
                <a:cubicBezTo>
                  <a:pt x="2649" y="1967"/>
                  <a:pt x="2370" y="2827"/>
                  <a:pt x="2546" y="3532"/>
                </a:cubicBezTo>
                <a:moveTo>
                  <a:pt x="2094" y="1061"/>
                </a:moveTo>
                <a:cubicBezTo>
                  <a:pt x="2184" y="1359"/>
                  <a:pt x="1573" y="2176"/>
                  <a:pt x="1843" y="2365"/>
                </a:cubicBezTo>
                <a:cubicBezTo>
                  <a:pt x="2157" y="2585"/>
                  <a:pt x="3205" y="2437"/>
                  <a:pt x="3462" y="2290"/>
                </a:cubicBezTo>
                <a:moveTo>
                  <a:pt x="2828" y="80"/>
                </a:moveTo>
                <a:cubicBezTo>
                  <a:pt x="2062" y="59"/>
                  <a:pt x="1128" y="239"/>
                  <a:pt x="778" y="813"/>
                </a:cubicBezTo>
                <a:cubicBezTo>
                  <a:pt x="539" y="1205"/>
                  <a:pt x="405" y="1569"/>
                  <a:pt x="292" y="2043"/>
                </a:cubicBezTo>
                <a:cubicBezTo>
                  <a:pt x="0" y="3262"/>
                  <a:pt x="1968" y="4863"/>
                  <a:pt x="3236" y="4230"/>
                </a:cubicBezTo>
                <a:cubicBezTo>
                  <a:pt x="3450" y="4123"/>
                  <a:pt x="3935" y="4045"/>
                  <a:pt x="4124" y="3843"/>
                </a:cubicBezTo>
                <a:cubicBezTo>
                  <a:pt x="5424" y="2459"/>
                  <a:pt x="5420" y="1334"/>
                  <a:pt x="4265" y="381"/>
                </a:cubicBezTo>
                <a:cubicBezTo>
                  <a:pt x="4039" y="195"/>
                  <a:pt x="3819" y="214"/>
                  <a:pt x="3658" y="121"/>
                </a:cubicBezTo>
                <a:cubicBezTo>
                  <a:pt x="3445" y="0"/>
                  <a:pt x="3097" y="354"/>
                  <a:pt x="2652" y="444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CE5DDDF-4EF5-44F4-96F2-AF22E7E15E31}"/>
              </a:ext>
            </a:extLst>
          </p:cNvPr>
          <p:cNvSpPr/>
          <p:nvPr/>
        </p:nvSpPr>
        <p:spPr>
          <a:xfrm>
            <a:off x="9841559" y="5301127"/>
            <a:ext cx="2207104" cy="709861"/>
          </a:xfrm>
          <a:prstGeom prst="roundRect">
            <a:avLst>
              <a:gd name="adj" fmla="val 16568"/>
            </a:avLst>
          </a:prstGeom>
          <a:solidFill>
            <a:schemeClr val="bg1"/>
          </a:solidFill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50" b="1" spc="-100" dirty="0">
              <a:solidFill>
                <a:srgbClr val="505C6D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3616C7-4B90-4DBC-B980-F4FA5E3DF79D}"/>
              </a:ext>
            </a:extLst>
          </p:cNvPr>
          <p:cNvSpPr txBox="1"/>
          <p:nvPr/>
        </p:nvSpPr>
        <p:spPr>
          <a:xfrm>
            <a:off x="9936843" y="5646445"/>
            <a:ext cx="1388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00" dirty="0">
                <a:solidFill>
                  <a:srgbClr val="505C6D"/>
                </a:solidFill>
              </a:rPr>
              <a:t>서브 타이틀을 입력하세요</a:t>
            </a:r>
            <a:r>
              <a:rPr lang="en-US" altLang="ko-KR" sz="900" spc="-100" dirty="0">
                <a:solidFill>
                  <a:srgbClr val="505C6D"/>
                </a:solidFill>
              </a:rPr>
              <a:t>.</a:t>
            </a:r>
            <a:endParaRPr lang="ko-KR" altLang="en-US" sz="900" spc="-100" dirty="0">
              <a:solidFill>
                <a:srgbClr val="505C6D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468F8AA-92F8-44BF-B110-8307B5794CE5}"/>
              </a:ext>
            </a:extLst>
          </p:cNvPr>
          <p:cNvSpPr txBox="1"/>
          <p:nvPr/>
        </p:nvSpPr>
        <p:spPr>
          <a:xfrm>
            <a:off x="9936843" y="5439212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</a:rPr>
              <a:t>메인</a:t>
            </a:r>
            <a:r>
              <a:rPr lang="ko-KR" altLang="en-US" sz="1000" b="1" dirty="0">
                <a:solidFill>
                  <a:srgbClr val="505C6D"/>
                </a:solidFill>
              </a:rPr>
              <a:t> 타이틀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A139373B-9C4C-4745-9310-43FC0D03C35D}"/>
              </a:ext>
            </a:extLst>
          </p:cNvPr>
          <p:cNvSpPr/>
          <p:nvPr/>
        </p:nvSpPr>
        <p:spPr>
          <a:xfrm>
            <a:off x="11436767" y="5428707"/>
            <a:ext cx="504000" cy="504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img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35DA4B8-2AAE-45C7-89C5-40B75BE4A372}"/>
              </a:ext>
            </a:extLst>
          </p:cNvPr>
          <p:cNvSpPr txBox="1"/>
          <p:nvPr/>
        </p:nvSpPr>
        <p:spPr>
          <a:xfrm>
            <a:off x="9849750" y="6111198"/>
            <a:ext cx="2297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PNG </a:t>
            </a:r>
            <a:r>
              <a:rPr lang="ko-KR" altLang="en-US" sz="1000" b="1" dirty="0"/>
              <a:t>이미지로 제작된 배너</a:t>
            </a:r>
            <a:endParaRPr lang="en-US" altLang="ko-KR" sz="1000" b="1" dirty="0"/>
          </a:p>
          <a:p>
            <a:r>
              <a:rPr lang="ko-KR" altLang="en-US" sz="1000" b="1" dirty="0"/>
              <a:t>텍스트 </a:t>
            </a:r>
            <a:r>
              <a:rPr lang="en-US" altLang="ko-KR" sz="1000" b="1" dirty="0"/>
              <a:t>+ </a:t>
            </a:r>
            <a:r>
              <a:rPr lang="ko-KR" altLang="en-US" sz="1000" b="1" dirty="0"/>
              <a:t>미니 사이즈 이미지로 구성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654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https://www.gangnam.go.kr/board/female_welfare/list.do?mid=ID02_010501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76328" y="703816"/>
            <a:ext cx="1371600" cy="242217"/>
          </a:xfrm>
          <a:prstGeom prst="rect">
            <a:avLst/>
          </a:prstGeom>
          <a:solidFill>
            <a:srgbClr val="1D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</a:rPr>
              <a:t>펼침게시판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0E7CAEA-25AD-460B-BD3D-5BA18FBE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6" y="1614487"/>
            <a:ext cx="3862388" cy="3629025"/>
          </a:xfrm>
          <a:prstGeom prst="rect">
            <a:avLst/>
          </a:prstGeom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B0604B85-5C99-4156-8091-7AE06F2C775B}"/>
              </a:ext>
            </a:extLst>
          </p:cNvPr>
          <p:cNvSpPr/>
          <p:nvPr/>
        </p:nvSpPr>
        <p:spPr>
          <a:xfrm rot="16200000">
            <a:off x="3987072" y="3618477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1C3338C-9FFC-4FDD-BAC1-2E32E9D959C2}"/>
              </a:ext>
            </a:extLst>
          </p:cNvPr>
          <p:cNvGrpSpPr/>
          <p:nvPr/>
        </p:nvGrpSpPr>
        <p:grpSpPr>
          <a:xfrm>
            <a:off x="4689092" y="1064263"/>
            <a:ext cx="5749290" cy="5522323"/>
            <a:chOff x="4689092" y="1064263"/>
            <a:chExt cx="5749290" cy="552232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5FBC19A-235B-42AF-B12A-8529EFA1D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4807" y="1448801"/>
              <a:ext cx="5743575" cy="51377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5FAA67A-9B13-46A3-9AF6-5192DF79E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9092" y="1064263"/>
              <a:ext cx="5749290" cy="1120140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F68855-C706-4373-8F88-4F7E433B1E9C}"/>
              </a:ext>
            </a:extLst>
          </p:cNvPr>
          <p:cNvSpPr/>
          <p:nvPr/>
        </p:nvSpPr>
        <p:spPr>
          <a:xfrm>
            <a:off x="4689092" y="2129660"/>
            <a:ext cx="5761025" cy="4456925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5E233-10D6-4210-84C1-406DFC05D315}"/>
              </a:ext>
            </a:extLst>
          </p:cNvPr>
          <p:cNvSpPr txBox="1"/>
          <p:nvPr/>
        </p:nvSpPr>
        <p:spPr>
          <a:xfrm>
            <a:off x="10184659" y="3389376"/>
            <a:ext cx="177484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Contents</a:t>
            </a:r>
          </a:p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 err="1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펼침게시판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 콘텐츠 스타일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37DC96-31C7-4D00-B017-CBF177D56252}"/>
              </a:ext>
            </a:extLst>
          </p:cNvPr>
          <p:cNvSpPr txBox="1"/>
          <p:nvPr/>
        </p:nvSpPr>
        <p:spPr>
          <a:xfrm>
            <a:off x="10184659" y="2542795"/>
            <a:ext cx="1172116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 dirty="0" err="1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펼침게시판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 스타일</a:t>
            </a:r>
            <a:endParaRPr lang="en-US" altLang="ko-KR" sz="900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07BE4-B9C3-47DB-8BB5-71BB9A14408A}"/>
              </a:ext>
            </a:extLst>
          </p:cNvPr>
          <p:cNvSpPr txBox="1"/>
          <p:nvPr/>
        </p:nvSpPr>
        <p:spPr>
          <a:xfrm>
            <a:off x="10184659" y="5347572"/>
            <a:ext cx="171072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Table</a:t>
            </a:r>
          </a:p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900" b="0" i="0" dirty="0" err="1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펼침게시판</a:t>
            </a:r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 테이블 스타일</a:t>
            </a:r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795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https://www.gangnam.go.kr/board/cardnews/list.do?mid=ID01_0306</a:t>
            </a:r>
            <a:endParaRPr lang="en-US" altLang="ko-KR" dirty="0"/>
          </a:p>
          <a:p>
            <a:r>
              <a:rPr lang="en-US" altLang="ko-KR" dirty="0"/>
              <a:t>https://www.gangnam.go.kr/board/photo_archive/list.do?mid=ID01_0414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76328" y="717051"/>
            <a:ext cx="1371600" cy="242217"/>
          </a:xfrm>
          <a:prstGeom prst="rect">
            <a:avLst/>
          </a:prstGeom>
          <a:solidFill>
            <a:srgbClr val="1D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사진 게시판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14D229-A89E-4899-9E7C-3DCDB640E715}"/>
              </a:ext>
            </a:extLst>
          </p:cNvPr>
          <p:cNvGrpSpPr/>
          <p:nvPr/>
        </p:nvGrpSpPr>
        <p:grpSpPr>
          <a:xfrm>
            <a:off x="376328" y="2087467"/>
            <a:ext cx="3803477" cy="3398933"/>
            <a:chOff x="376328" y="1257907"/>
            <a:chExt cx="5377815" cy="4790214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E27E8A6-F9F3-42FD-AD70-DDE9F4EF0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358"/>
            <a:stretch/>
          </p:blipFill>
          <p:spPr>
            <a:xfrm>
              <a:off x="546037" y="2501931"/>
              <a:ext cx="5137785" cy="354619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3006ED7-4AD5-46D0-ABE8-DBE4F8268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328" y="1257907"/>
              <a:ext cx="5377815" cy="1194435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DDA34CE-4E10-48B5-B3D4-985E0A999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785" y="959268"/>
            <a:ext cx="6627495" cy="5140643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8BC12E2-68E0-4795-8946-B9AEE6E005F2}"/>
              </a:ext>
            </a:extLst>
          </p:cNvPr>
          <p:cNvSpPr/>
          <p:nvPr/>
        </p:nvSpPr>
        <p:spPr>
          <a:xfrm rot="16200000">
            <a:off x="4218876" y="3618477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679CD9F-52E8-4A39-AF35-85EE453ACB82}"/>
              </a:ext>
            </a:extLst>
          </p:cNvPr>
          <p:cNvSpPr/>
          <p:nvPr/>
        </p:nvSpPr>
        <p:spPr>
          <a:xfrm>
            <a:off x="4774745" y="2288510"/>
            <a:ext cx="3189507" cy="1783869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7E3CE6-89EC-4D49-BF8D-1BCE7081EB82}"/>
              </a:ext>
            </a:extLst>
          </p:cNvPr>
          <p:cNvSpPr txBox="1"/>
          <p:nvPr/>
        </p:nvSpPr>
        <p:spPr>
          <a:xfrm>
            <a:off x="7762210" y="2897453"/>
            <a:ext cx="530915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썸네일</a:t>
            </a:r>
            <a:endParaRPr lang="en-US" altLang="ko-KR" sz="900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6386CA-AF22-4AB8-999B-70989C87D760}"/>
              </a:ext>
            </a:extLst>
          </p:cNvPr>
          <p:cNvSpPr txBox="1"/>
          <p:nvPr/>
        </p:nvSpPr>
        <p:spPr>
          <a:xfrm>
            <a:off x="7762210" y="3198168"/>
            <a:ext cx="505267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26266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https://www.gangnam.go.kr/board/broadcast/4628/view.do?mid=ID01_0305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76328" y="712131"/>
            <a:ext cx="1371600" cy="242217"/>
          </a:xfrm>
          <a:prstGeom prst="rect">
            <a:avLst/>
          </a:prstGeom>
          <a:solidFill>
            <a:srgbClr val="1D4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동영상 게시판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8F91F3D-771C-4247-90AC-22EF3662DBCD}"/>
              </a:ext>
            </a:extLst>
          </p:cNvPr>
          <p:cNvGrpSpPr/>
          <p:nvPr/>
        </p:nvGrpSpPr>
        <p:grpSpPr>
          <a:xfrm>
            <a:off x="376328" y="1792160"/>
            <a:ext cx="4210050" cy="3662363"/>
            <a:chOff x="376328" y="1295007"/>
            <a:chExt cx="4210050" cy="366236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328" y="4514457"/>
              <a:ext cx="4210050" cy="44291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E1D1324-F1C6-413B-877E-BFCDB0A34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329" y="1295007"/>
              <a:ext cx="4067175" cy="321945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62D5F76-3246-4D8E-8D84-341B3D89E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985" y="1088740"/>
            <a:ext cx="5915025" cy="5069205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F5BAE8B-F23A-488F-9827-9247FB1C603E}"/>
              </a:ext>
            </a:extLst>
          </p:cNvPr>
          <p:cNvSpPr/>
          <p:nvPr/>
        </p:nvSpPr>
        <p:spPr>
          <a:xfrm rot="16200000">
            <a:off x="4218876" y="3618477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4AFD6A-37D2-4D21-971E-333BEBAD30F4}"/>
              </a:ext>
            </a:extLst>
          </p:cNvPr>
          <p:cNvSpPr/>
          <p:nvPr/>
        </p:nvSpPr>
        <p:spPr>
          <a:xfrm>
            <a:off x="4933859" y="3161752"/>
            <a:ext cx="5772151" cy="910627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F3A95-7120-4EA7-A2F5-9795103780F4}"/>
              </a:ext>
            </a:extLst>
          </p:cNvPr>
          <p:cNvSpPr txBox="1"/>
          <p:nvPr/>
        </p:nvSpPr>
        <p:spPr>
          <a:xfrm>
            <a:off x="10522576" y="3409787"/>
            <a:ext cx="530915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썸네일</a:t>
            </a:r>
            <a:endParaRPr lang="en-US" altLang="ko-KR" sz="900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725EE5-C3E7-46AB-B3C3-F5BD320647CD}"/>
              </a:ext>
            </a:extLst>
          </p:cNvPr>
          <p:cNvSpPr txBox="1"/>
          <p:nvPr/>
        </p:nvSpPr>
        <p:spPr>
          <a:xfrm>
            <a:off x="10522576" y="3710502"/>
            <a:ext cx="1146468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Title, contents</a:t>
            </a:r>
          </a:p>
        </p:txBody>
      </p:sp>
    </p:spTree>
    <p:extLst>
      <p:ext uri="{BB962C8B-B14F-4D97-AF65-F5344CB8AC3E}">
        <p14:creationId xmlns:p14="http://schemas.microsoft.com/office/powerpoint/2010/main" val="85381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2438279-B5FF-407D-BE02-FDDC3BF9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28" y="1268760"/>
            <a:ext cx="3976688" cy="381000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https://www.gangnam.go.kr/contents/bone_density/2/view.do?mid=ID04_04075601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376328" y="717877"/>
            <a:ext cx="1371600" cy="2422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D436F"/>
                </a:solidFill>
              </a:rPr>
              <a:t>신청 게시판 탭</a:t>
            </a:r>
          </a:p>
        </p:txBody>
      </p:sp>
      <p:sp>
        <p:nvSpPr>
          <p:cNvPr id="11" name="Circle">
            <a:extLst>
              <a:ext uri="{FF2B5EF4-FFF2-40B4-BE49-F238E27FC236}">
                <a16:creationId xmlns:a16="http://schemas.microsoft.com/office/drawing/2014/main" id="{04AD4500-D4E3-4951-850C-A7E4BC830949}"/>
              </a:ext>
            </a:extLst>
          </p:cNvPr>
          <p:cNvSpPr>
            <a:spLocks/>
          </p:cNvSpPr>
          <p:nvPr/>
        </p:nvSpPr>
        <p:spPr bwMode="auto">
          <a:xfrm>
            <a:off x="208161" y="1596046"/>
            <a:ext cx="1649543" cy="808518"/>
          </a:xfrm>
          <a:custGeom>
            <a:avLst/>
            <a:gdLst>
              <a:gd name="T0" fmla="*/ 5602 w 8736"/>
              <a:gd name="T1" fmla="*/ 0 h 6239"/>
              <a:gd name="T2" fmla="*/ 8592 w 8736"/>
              <a:gd name="T3" fmla="*/ 2694 h 6239"/>
              <a:gd name="T4" fmla="*/ 7258 w 8736"/>
              <a:gd name="T5" fmla="*/ 5172 h 6239"/>
              <a:gd name="T6" fmla="*/ 2356 w 8736"/>
              <a:gd name="T7" fmla="*/ 5577 h 6239"/>
              <a:gd name="T8" fmla="*/ 416 w 8736"/>
              <a:gd name="T9" fmla="*/ 2627 h 6239"/>
              <a:gd name="T10" fmla="*/ 2086 w 8736"/>
              <a:gd name="T11" fmla="*/ 1267 h 6239"/>
              <a:gd name="T12" fmla="*/ 6881 w 8736"/>
              <a:gd name="T13" fmla="*/ 1590 h 6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36" h="6239">
                <a:moveTo>
                  <a:pt x="5602" y="0"/>
                </a:moveTo>
                <a:cubicBezTo>
                  <a:pt x="7067" y="285"/>
                  <a:pt x="8381" y="1274"/>
                  <a:pt x="8592" y="2694"/>
                </a:cubicBezTo>
                <a:cubicBezTo>
                  <a:pt x="8736" y="3670"/>
                  <a:pt x="8201" y="4685"/>
                  <a:pt x="7258" y="5172"/>
                </a:cubicBezTo>
                <a:cubicBezTo>
                  <a:pt x="5706" y="5975"/>
                  <a:pt x="4086" y="6239"/>
                  <a:pt x="2356" y="5577"/>
                </a:cubicBezTo>
                <a:cubicBezTo>
                  <a:pt x="1311" y="5177"/>
                  <a:pt x="0" y="3732"/>
                  <a:pt x="416" y="2627"/>
                </a:cubicBezTo>
                <a:cubicBezTo>
                  <a:pt x="677" y="1933"/>
                  <a:pt x="1462" y="1530"/>
                  <a:pt x="2086" y="1267"/>
                </a:cubicBezTo>
                <a:cubicBezTo>
                  <a:pt x="3292" y="757"/>
                  <a:pt x="6055" y="433"/>
                  <a:pt x="6881" y="1590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B5930C-F101-4EB3-BB69-5F8D038A2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922" y="810705"/>
            <a:ext cx="6447473" cy="5494020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77341A5-06D7-45F2-9459-77A1C50F8FBF}"/>
              </a:ext>
            </a:extLst>
          </p:cNvPr>
          <p:cNvSpPr/>
          <p:nvPr/>
        </p:nvSpPr>
        <p:spPr>
          <a:xfrm rot="16200000">
            <a:off x="4243326" y="1808479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DA2A98-12DF-4A62-ADE6-E338B71B9F43}"/>
              </a:ext>
            </a:extLst>
          </p:cNvPr>
          <p:cNvSpPr/>
          <p:nvPr/>
        </p:nvSpPr>
        <p:spPr>
          <a:xfrm>
            <a:off x="5100221" y="853271"/>
            <a:ext cx="1973330" cy="470937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BCDFA-D20C-4AF2-978C-A643FD29F0C6}"/>
              </a:ext>
            </a:extLst>
          </p:cNvPr>
          <p:cNvSpPr txBox="1"/>
          <p:nvPr/>
        </p:nvSpPr>
        <p:spPr>
          <a:xfrm>
            <a:off x="6991129" y="973323"/>
            <a:ext cx="1544012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lang="en-US" altLang="ko-KR" sz="900" dirty="0">
                <a:solidFill>
                  <a:srgbClr val="202124"/>
                </a:solidFill>
                <a:latin typeface="consolas" panose="020B0609020204030204" pitchFamily="49" charset="0"/>
              </a:rPr>
              <a:t>tab</a:t>
            </a:r>
            <a:r>
              <a:rPr lang="ko-KR" altLang="en-US" sz="9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202124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900" dirty="0">
                <a:solidFill>
                  <a:srgbClr val="202124"/>
                </a:solidFill>
                <a:latin typeface="consolas" panose="020B0609020204030204" pitchFamily="49" charset="0"/>
              </a:rPr>
              <a:t>신청</a:t>
            </a:r>
            <a:r>
              <a:rPr lang="en-US" altLang="ko-KR" sz="900" dirty="0">
                <a:solidFill>
                  <a:srgbClr val="202124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202124"/>
                </a:solidFill>
                <a:latin typeface="consolas" panose="020B0609020204030204" pitchFamily="49" charset="0"/>
              </a:rPr>
              <a:t>예약</a:t>
            </a:r>
            <a:r>
              <a:rPr lang="en-US" altLang="ko-KR" sz="900" dirty="0">
                <a:solidFill>
                  <a:srgbClr val="202124"/>
                </a:solidFill>
                <a:latin typeface="consolas" panose="020B0609020204030204" pitchFamily="49" charset="0"/>
              </a:rPr>
              <a:t>)</a:t>
            </a:r>
            <a:endParaRPr lang="en-US" altLang="ko-KR" sz="900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54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https://www.gangnam.go.kr/board/B_000001/list.do?mid=ID05_040101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93EE47-DEFA-4E73-81C8-AF9D7C4B4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9" y="2222496"/>
            <a:ext cx="3829050" cy="2790825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5D75E34E-57A1-4894-9EF1-D423F468BA2A}"/>
              </a:ext>
            </a:extLst>
          </p:cNvPr>
          <p:cNvSpPr/>
          <p:nvPr/>
        </p:nvSpPr>
        <p:spPr>
          <a:xfrm rot="16200000">
            <a:off x="4011770" y="3473217"/>
            <a:ext cx="245097" cy="289381"/>
          </a:xfrm>
          <a:prstGeom prst="downArrow">
            <a:avLst/>
          </a:prstGeom>
          <a:solidFill>
            <a:srgbClr val="A516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59C6BD4-CF28-4F8C-8632-0920A69B74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5" t="9659" r="593"/>
          <a:stretch/>
        </p:blipFill>
        <p:spPr>
          <a:xfrm>
            <a:off x="4512732" y="1268759"/>
            <a:ext cx="6106980" cy="508984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39B986-C33B-4BBE-A627-01552D74C08C}"/>
              </a:ext>
            </a:extLst>
          </p:cNvPr>
          <p:cNvSpPr/>
          <p:nvPr/>
        </p:nvSpPr>
        <p:spPr>
          <a:xfrm>
            <a:off x="4573718" y="1756848"/>
            <a:ext cx="2892312" cy="470937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800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B52540-73B8-4EE4-8BFF-E17A025D91B7}"/>
              </a:ext>
            </a:extLst>
          </p:cNvPr>
          <p:cNvSpPr/>
          <p:nvPr/>
        </p:nvSpPr>
        <p:spPr>
          <a:xfrm>
            <a:off x="376328" y="717877"/>
            <a:ext cx="1371600" cy="2422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rgbClr val="1D436F"/>
                </a:solidFill>
              </a:rPr>
              <a:t>메뉴 탭</a:t>
            </a:r>
            <a:r>
              <a:rPr lang="en-US" altLang="ko-KR" sz="1000" b="1" dirty="0">
                <a:solidFill>
                  <a:srgbClr val="1D436F"/>
                </a:solidFill>
              </a:rPr>
              <a:t>(3</a:t>
            </a:r>
            <a:r>
              <a:rPr lang="ko-KR" altLang="en-US" sz="1000" b="1" dirty="0" err="1">
                <a:solidFill>
                  <a:srgbClr val="1D436F"/>
                </a:solidFill>
              </a:rPr>
              <a:t>뎁스</a:t>
            </a:r>
            <a:r>
              <a:rPr lang="en-US" altLang="ko-KR" sz="1000" b="1" dirty="0">
                <a:solidFill>
                  <a:srgbClr val="1D436F"/>
                </a:solidFill>
              </a:rPr>
              <a:t>)</a:t>
            </a:r>
            <a:endParaRPr lang="ko-KR" altLang="en-US" sz="1000" b="1" dirty="0">
              <a:solidFill>
                <a:srgbClr val="1D436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ADA6C5-7F65-42A5-8AC9-FE6552B5AF17}"/>
              </a:ext>
            </a:extLst>
          </p:cNvPr>
          <p:cNvSpPr txBox="1"/>
          <p:nvPr/>
        </p:nvSpPr>
        <p:spPr>
          <a:xfrm>
            <a:off x="7220527" y="1881538"/>
            <a:ext cx="1903085" cy="2308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900" b="0" i="0" dirty="0">
                <a:solidFill>
                  <a:srgbClr val="202124"/>
                </a:solidFill>
                <a:effectLst/>
                <a:latin typeface="consolas" panose="020B0609020204030204" pitchFamily="49" charset="0"/>
              </a:rPr>
              <a:t>basic </a:t>
            </a:r>
            <a:r>
              <a:rPr lang="en-US" altLang="ko-KR" sz="900" dirty="0">
                <a:solidFill>
                  <a:srgbClr val="202124"/>
                </a:solidFill>
                <a:latin typeface="consolas" panose="020B0609020204030204" pitchFamily="49" charset="0"/>
              </a:rPr>
              <a:t>tab</a:t>
            </a:r>
            <a:r>
              <a:rPr lang="ko-KR" altLang="en-US" sz="900" dirty="0">
                <a:solidFill>
                  <a:srgbClr val="20212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900" dirty="0">
                <a:solidFill>
                  <a:srgbClr val="202124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900" dirty="0">
                <a:solidFill>
                  <a:srgbClr val="202124"/>
                </a:solidFill>
                <a:latin typeface="consolas" panose="020B0609020204030204" pitchFamily="49" charset="0"/>
              </a:rPr>
              <a:t>메뉴</a:t>
            </a:r>
            <a:r>
              <a:rPr lang="en-US" altLang="ko-KR" sz="900" dirty="0">
                <a:solidFill>
                  <a:srgbClr val="202124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900" dirty="0">
                <a:solidFill>
                  <a:srgbClr val="202124"/>
                </a:solidFill>
                <a:latin typeface="consolas" panose="020B0609020204030204" pitchFamily="49" charset="0"/>
              </a:rPr>
              <a:t>게시판 등</a:t>
            </a:r>
            <a:r>
              <a:rPr lang="en-US" altLang="ko-KR" sz="900" dirty="0">
                <a:solidFill>
                  <a:srgbClr val="202124"/>
                </a:solidFill>
                <a:latin typeface="consolas" panose="020B0609020204030204" pitchFamily="49" charset="0"/>
              </a:rPr>
              <a:t>)</a:t>
            </a:r>
            <a:endParaRPr lang="en-US" altLang="ko-KR" sz="900" b="0" i="0" dirty="0">
              <a:solidFill>
                <a:srgbClr val="20212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75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https://www.gangnam.go.kr/main.do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48571"/>
              </p:ext>
            </p:extLst>
          </p:nvPr>
        </p:nvGraphicFramePr>
        <p:xfrm>
          <a:off x="10058399" y="1503257"/>
          <a:ext cx="1980000" cy="3893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16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82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추천소식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추천뉴스와 카드뉴스 탭으로 구성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각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개의 게시물 노출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클릭 시 게시물 목록으로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카드뉴스탭일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하단 참조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소통강남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SNS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바로가기 아이콘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강남라이프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TV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메인으로 등록된 영상 게시물 랜덤으로 표출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주천정보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상시 표출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고정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될 게시물 스타일 다르게 적용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구민안전보험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민방위대피소 등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고정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 운영 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소식지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강남라이프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최근 표지 썸네일 및 제목 활용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(https://www.gangnam.go.kr/board/B_000065/list.do)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웹진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hlinkClick r:id="rId3"/>
                        </a:rPr>
                        <a:t>https://www.gangnam.go.kr/gangnamlife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구독신청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hlinkClick r:id="rId4"/>
                        </a:rPr>
                        <a:t>https://www.gangnam.go.kr/apply/gangnamlife_sub/newest/view.do?mid=ID01_030206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</a:tbl>
          </a:graphicData>
        </a:graphic>
      </p:graphicFrame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D04473F5-A7ED-4967-B0AF-43E486BB1A7F}"/>
              </a:ext>
            </a:extLst>
          </p:cNvPr>
          <p:cNvSpPr/>
          <p:nvPr/>
        </p:nvSpPr>
        <p:spPr>
          <a:xfrm>
            <a:off x="462985" y="3280966"/>
            <a:ext cx="6078518" cy="369332"/>
          </a:xfrm>
          <a:prstGeom prst="roundRect">
            <a:avLst>
              <a:gd name="adj" fmla="val 16806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E41769C6-C261-4E54-96E2-467B6F78B4AB}"/>
              </a:ext>
            </a:extLst>
          </p:cNvPr>
          <p:cNvSpPr txBox="1"/>
          <p:nvPr/>
        </p:nvSpPr>
        <p:spPr>
          <a:xfrm>
            <a:off x="1223007" y="316390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rgbClr val="2B3D5C"/>
                </a:solidFill>
                <a:latin typeface="+mn-ea"/>
              </a:rPr>
              <a:t>강남구와 소통해요</a:t>
            </a:r>
            <a:r>
              <a:rPr lang="en-US" altLang="ko-KR" sz="900" b="1" dirty="0">
                <a:solidFill>
                  <a:srgbClr val="2B3D5C"/>
                </a:solidFill>
                <a:latin typeface="+mn-ea"/>
              </a:rPr>
              <a:t>!</a:t>
            </a:r>
          </a:p>
          <a:p>
            <a:r>
              <a:rPr lang="ko-KR" altLang="en-US" sz="900" dirty="0">
                <a:solidFill>
                  <a:srgbClr val="2B3D5C"/>
                </a:solidFill>
                <a:latin typeface="+mn-ea"/>
              </a:rPr>
              <a:t>구민과 함께하는 </a:t>
            </a:r>
            <a:r>
              <a:rPr lang="en-US" altLang="ko-KR" sz="900" dirty="0">
                <a:solidFill>
                  <a:srgbClr val="2B3D5C"/>
                </a:solidFill>
                <a:latin typeface="+mn-ea"/>
              </a:rPr>
              <a:t>SNS </a:t>
            </a:r>
            <a:r>
              <a:rPr lang="ko-KR" altLang="en-US" sz="900" dirty="0">
                <a:solidFill>
                  <a:srgbClr val="2B3D5C"/>
                </a:solidFill>
                <a:latin typeface="+mn-ea"/>
              </a:rPr>
              <a:t>소식</a:t>
            </a:r>
            <a:endParaRPr lang="en-US" altLang="ko-KR" sz="900" dirty="0">
              <a:solidFill>
                <a:srgbClr val="2B3D5C"/>
              </a:solidFill>
              <a:latin typeface="+mn-ea"/>
            </a:endParaRP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3FD7FF86-7087-42C3-B2B6-46E73B7E3058}"/>
              </a:ext>
            </a:extLst>
          </p:cNvPr>
          <p:cNvSpPr/>
          <p:nvPr/>
        </p:nvSpPr>
        <p:spPr>
          <a:xfrm>
            <a:off x="462985" y="1334146"/>
            <a:ext cx="1872000" cy="1514394"/>
          </a:xfrm>
          <a:prstGeom prst="roundRect">
            <a:avLst>
              <a:gd name="adj" fmla="val 8864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437D28CF-6DDA-44BE-956F-28B376093CC6}"/>
              </a:ext>
            </a:extLst>
          </p:cNvPr>
          <p:cNvSpPr/>
          <p:nvPr/>
        </p:nvSpPr>
        <p:spPr>
          <a:xfrm>
            <a:off x="2521491" y="1334147"/>
            <a:ext cx="1872000" cy="1550905"/>
          </a:xfrm>
          <a:prstGeom prst="roundRect">
            <a:avLst>
              <a:gd name="adj" fmla="val 11398"/>
            </a:avLst>
          </a:prstGeom>
          <a:solidFill>
            <a:schemeClr val="bg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66DF53E3-D7A0-4F0F-BBAD-A1835A678B5C}"/>
              </a:ext>
            </a:extLst>
          </p:cNvPr>
          <p:cNvSpPr/>
          <p:nvPr/>
        </p:nvSpPr>
        <p:spPr>
          <a:xfrm>
            <a:off x="4579997" y="1334145"/>
            <a:ext cx="1872000" cy="1550905"/>
          </a:xfrm>
          <a:prstGeom prst="roundRect">
            <a:avLst>
              <a:gd name="adj" fmla="val 8141"/>
            </a:avLst>
          </a:prstGeom>
          <a:solidFill>
            <a:schemeClr val="bg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DE02464-AA6F-47E7-96F4-4240A9B2CD91}"/>
              </a:ext>
            </a:extLst>
          </p:cNvPr>
          <p:cNvSpPr txBox="1"/>
          <p:nvPr/>
        </p:nvSpPr>
        <p:spPr>
          <a:xfrm>
            <a:off x="2553562" y="1554381"/>
            <a:ext cx="1800000" cy="400110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/>
          <a:p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[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강남사진관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] 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아주 옛날 강남에는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...‘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리마인드 강남’</a:t>
            </a:r>
            <a:endParaRPr lang="ko-KR" altLang="en-US" sz="1000" b="1" dirty="0">
              <a:solidFill>
                <a:srgbClr val="505C6D"/>
              </a:solidFill>
              <a:latin typeface="+mn-ea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C353097-C7C4-433B-95C4-07CB1D72F678}"/>
              </a:ext>
            </a:extLst>
          </p:cNvPr>
          <p:cNvSpPr txBox="1"/>
          <p:nvPr/>
        </p:nvSpPr>
        <p:spPr>
          <a:xfrm>
            <a:off x="4612523" y="1554381"/>
            <a:ext cx="1800000" cy="400110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/>
          <a:p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고립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·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은둔청년 실태조사 실시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… “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관련 정책 개발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…</a:t>
            </a:r>
            <a:endParaRPr lang="ko-KR" altLang="en-US" sz="1000" b="1" dirty="0">
              <a:solidFill>
                <a:srgbClr val="505C6D"/>
              </a:solidFill>
              <a:latin typeface="+mn-e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A6B5F80-8C00-4ABE-BBAC-C527EC379C20}"/>
              </a:ext>
            </a:extLst>
          </p:cNvPr>
          <p:cNvSpPr txBox="1"/>
          <p:nvPr/>
        </p:nvSpPr>
        <p:spPr>
          <a:xfrm>
            <a:off x="422788" y="97058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505C6D"/>
                </a:solidFill>
              </a:rPr>
              <a:t>추천뉴스</a:t>
            </a: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CDB26CD6-82AD-481D-9209-9622DA4187EA}"/>
              </a:ext>
            </a:extLst>
          </p:cNvPr>
          <p:cNvSpPr/>
          <p:nvPr/>
        </p:nvSpPr>
        <p:spPr>
          <a:xfrm>
            <a:off x="5806917" y="965081"/>
            <a:ext cx="724459" cy="288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800" b="1" dirty="0">
                <a:solidFill>
                  <a:srgbClr val="505C6D"/>
                </a:solidFill>
              </a:rPr>
              <a:t>더 보기 →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C83270C8-4975-4ED5-8F2F-E80E03B04EB8}"/>
              </a:ext>
            </a:extLst>
          </p:cNvPr>
          <p:cNvSpPr txBox="1"/>
          <p:nvPr/>
        </p:nvSpPr>
        <p:spPr>
          <a:xfrm>
            <a:off x="1426256" y="97058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</a:rPr>
              <a:t>카드뉴스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53382589-625F-48EE-8DE0-ABCC0FAB50D1}"/>
              </a:ext>
            </a:extLst>
          </p:cNvPr>
          <p:cNvSpPr/>
          <p:nvPr/>
        </p:nvSpPr>
        <p:spPr>
          <a:xfrm>
            <a:off x="6790270" y="835941"/>
            <a:ext cx="2952000" cy="2811817"/>
          </a:xfrm>
          <a:prstGeom prst="roundRect">
            <a:avLst>
              <a:gd name="adj" fmla="val 6046"/>
            </a:avLst>
          </a:prstGeom>
          <a:solidFill>
            <a:schemeClr val="bg1"/>
          </a:solidFill>
          <a:ln w="9525">
            <a:solidFill>
              <a:srgbClr val="DAE1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1C909A-A7BF-406C-AB39-60232565F80E}"/>
              </a:ext>
            </a:extLst>
          </p:cNvPr>
          <p:cNvSpPr txBox="1"/>
          <p:nvPr/>
        </p:nvSpPr>
        <p:spPr>
          <a:xfrm>
            <a:off x="6851107" y="966518"/>
            <a:ext cx="1151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505C6D"/>
                </a:solidFill>
              </a:rPr>
              <a:t>강남라이프</a:t>
            </a:r>
            <a:r>
              <a:rPr lang="en-US" altLang="ko-KR" sz="1200" b="1" dirty="0">
                <a:solidFill>
                  <a:srgbClr val="505C6D"/>
                </a:solidFill>
              </a:rPr>
              <a:t>TV</a:t>
            </a:r>
            <a:endParaRPr lang="ko-KR" altLang="en-US" sz="1200" b="1" dirty="0">
              <a:solidFill>
                <a:srgbClr val="505C6D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BC2CDA7-38BC-4921-A493-6E7872151438}"/>
              </a:ext>
            </a:extLst>
          </p:cNvPr>
          <p:cNvSpPr txBox="1"/>
          <p:nvPr/>
        </p:nvSpPr>
        <p:spPr>
          <a:xfrm>
            <a:off x="6898624" y="3209946"/>
            <a:ext cx="8803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2024-02-03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D330371-D9F1-4662-90CF-BB43B2A930E8}"/>
              </a:ext>
            </a:extLst>
          </p:cNvPr>
          <p:cNvSpPr/>
          <p:nvPr/>
        </p:nvSpPr>
        <p:spPr>
          <a:xfrm>
            <a:off x="6924773" y="2997331"/>
            <a:ext cx="2019851" cy="28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10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범죄 예방</a:t>
            </a:r>
            <a:r>
              <a:rPr lang="en-US" altLang="ko-KR" sz="10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0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합동순찰로 안전하게</a:t>
            </a:r>
            <a:r>
              <a:rPr lang="en-US" altLang="ko-KR" sz="10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1000" spc="-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8E38AFD5-0FAC-4D18-B8D5-8CA8AEB38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73" y="1336945"/>
            <a:ext cx="2672131" cy="1603279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58B9BD89-98BD-44EC-8EF6-544F35810022}"/>
              </a:ext>
            </a:extLst>
          </p:cNvPr>
          <p:cNvSpPr/>
          <p:nvPr/>
        </p:nvSpPr>
        <p:spPr>
          <a:xfrm>
            <a:off x="9056904" y="2726044"/>
            <a:ext cx="540000" cy="216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00:45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7D1ADE7-09ED-4AC6-89F7-43EB0E0AA5B1}"/>
              </a:ext>
            </a:extLst>
          </p:cNvPr>
          <p:cNvCxnSpPr/>
          <p:nvPr/>
        </p:nvCxnSpPr>
        <p:spPr>
          <a:xfrm>
            <a:off x="1315336" y="1035049"/>
            <a:ext cx="0" cy="139936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DCC468C7-BB4E-40FC-ABD7-64BE2880D28D}"/>
              </a:ext>
            </a:extLst>
          </p:cNvPr>
          <p:cNvSpPr txBox="1"/>
          <p:nvPr/>
        </p:nvSpPr>
        <p:spPr>
          <a:xfrm>
            <a:off x="2561748" y="2244860"/>
            <a:ext cx="1800000" cy="646331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/>
          <a:p>
            <a:r>
              <a:rPr lang="ko-KR" altLang="en-US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옹기종기 모여 있는 초가집</a:t>
            </a:r>
            <a:r>
              <a:rPr lang="en-US" altLang="ko-KR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드넓은 논과 밭</a:t>
            </a:r>
            <a:r>
              <a:rPr lang="en-US" altLang="ko-KR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... </a:t>
            </a:r>
            <a:r>
              <a:rPr lang="ko-KR" altLang="en-US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불과 </a:t>
            </a:r>
            <a:r>
              <a:rPr lang="en-US" altLang="ko-KR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70~80</a:t>
            </a:r>
            <a:r>
              <a:rPr lang="ko-KR" altLang="en-US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년 전 강남 논현동</a:t>
            </a:r>
            <a:r>
              <a:rPr lang="en-US" altLang="ko-KR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·</a:t>
            </a:r>
            <a:r>
              <a:rPr lang="ko-KR" altLang="en-US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압구정동의 모습이라면 믿을 수 있을까</a:t>
            </a:r>
            <a:r>
              <a:rPr lang="en-US" altLang="ko-KR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?</a:t>
            </a:r>
            <a:endParaRPr lang="ko-KR" altLang="en-US" sz="900" b="1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1CF0880-B571-4893-A29D-287E7B9DA474}"/>
              </a:ext>
            </a:extLst>
          </p:cNvPr>
          <p:cNvSpPr txBox="1"/>
          <p:nvPr/>
        </p:nvSpPr>
        <p:spPr>
          <a:xfrm>
            <a:off x="4597960" y="2244860"/>
            <a:ext cx="1800000" cy="646331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/>
          <a:p>
            <a:r>
              <a:rPr lang="ko-KR" altLang="en-US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현재 서울의 고립</a:t>
            </a:r>
            <a:r>
              <a:rPr lang="en-US" altLang="ko-KR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․</a:t>
            </a:r>
            <a:r>
              <a:rPr lang="ko-KR" altLang="en-US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은둔청년은 </a:t>
            </a:r>
            <a:r>
              <a:rPr lang="en-US" altLang="ko-KR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12</a:t>
            </a:r>
            <a:r>
              <a:rPr lang="ko-KR" altLang="en-US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만 </a:t>
            </a:r>
            <a:r>
              <a:rPr lang="en-US" altLang="ko-KR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9</a:t>
            </a:r>
            <a:r>
              <a:rPr lang="ko-KR" altLang="en-US" sz="900" b="0" i="0" spc="-15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천여</a:t>
            </a:r>
            <a:r>
              <a:rPr lang="ko-KR" altLang="en-US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 명으로 추정된다</a:t>
            </a:r>
            <a:r>
              <a:rPr lang="en-US" altLang="ko-KR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보건복지부에 따르면</a:t>
            </a:r>
            <a:r>
              <a:rPr lang="en-US" altLang="ko-KR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, ‘</a:t>
            </a:r>
            <a:r>
              <a:rPr lang="ko-KR" altLang="en-US" sz="900" b="0" i="0" spc="-150" dirty="0" err="1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고립청년’은</a:t>
            </a:r>
            <a:r>
              <a:rPr lang="ko-KR" altLang="en-US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 타인과 의미 있는 관계를 맺지 못하고 어려운 일이</a:t>
            </a:r>
            <a:r>
              <a:rPr lang="en-US" altLang="ko-KR" sz="900" b="0" i="0" spc="-150" dirty="0">
                <a:solidFill>
                  <a:schemeClr val="bg1">
                    <a:lumMod val="50000"/>
                  </a:schemeClr>
                </a:solidFill>
                <a:effectLst/>
                <a:latin typeface="+mn-ea"/>
              </a:rPr>
              <a:t>…</a:t>
            </a:r>
            <a:endParaRPr lang="ko-KR" altLang="en-US" sz="900" b="1" spc="-15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E6007815-4861-4EC6-96AA-29F5C6F41712}"/>
              </a:ext>
            </a:extLst>
          </p:cNvPr>
          <p:cNvCxnSpPr/>
          <p:nvPr/>
        </p:nvCxnSpPr>
        <p:spPr>
          <a:xfrm>
            <a:off x="2717184" y="2056146"/>
            <a:ext cx="151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>
            <a:extLst>
              <a:ext uri="{FF2B5EF4-FFF2-40B4-BE49-F238E27FC236}">
                <a16:creationId xmlns:a16="http://schemas.microsoft.com/office/drawing/2014/main" id="{8DF4FE7C-D4BA-41BB-8009-2BD1B8E20D95}"/>
              </a:ext>
            </a:extLst>
          </p:cNvPr>
          <p:cNvCxnSpPr/>
          <p:nvPr/>
        </p:nvCxnSpPr>
        <p:spPr>
          <a:xfrm>
            <a:off x="4735422" y="2056146"/>
            <a:ext cx="151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57A6889B-2E5B-4DE2-8E48-12F03412622D}"/>
              </a:ext>
            </a:extLst>
          </p:cNvPr>
          <p:cNvSpPr txBox="1"/>
          <p:nvPr/>
        </p:nvSpPr>
        <p:spPr>
          <a:xfrm>
            <a:off x="422788" y="316390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2B3D5C"/>
                </a:solidFill>
              </a:rPr>
              <a:t>소통강남</a:t>
            </a:r>
            <a:endParaRPr lang="ko-KR" altLang="en-US" sz="1000" b="1" dirty="0">
              <a:solidFill>
                <a:srgbClr val="2B3D5C"/>
              </a:solidFill>
              <a:latin typeface="+mn-ea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EB0A706-B2AE-457E-BDB7-EEE96062FD7D}"/>
              </a:ext>
            </a:extLst>
          </p:cNvPr>
          <p:cNvGrpSpPr/>
          <p:nvPr/>
        </p:nvGrpSpPr>
        <p:grpSpPr>
          <a:xfrm>
            <a:off x="2779843" y="3132568"/>
            <a:ext cx="432000" cy="432000"/>
            <a:chOff x="3397371" y="4589302"/>
            <a:chExt cx="432000" cy="43200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CCB8899A-7FA0-427E-9254-469BA1DF0A7F}"/>
                </a:ext>
              </a:extLst>
            </p:cNvPr>
            <p:cNvSpPr/>
            <p:nvPr/>
          </p:nvSpPr>
          <p:spPr>
            <a:xfrm>
              <a:off x="3397371" y="4589302"/>
              <a:ext cx="432000" cy="432000"/>
            </a:xfrm>
            <a:prstGeom prst="roundRect">
              <a:avLst/>
            </a:prstGeom>
            <a:solidFill>
              <a:srgbClr val="F4E0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F61F75A6-A8B1-4714-AF23-68FF76931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9371" y="4661302"/>
              <a:ext cx="288000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7F059F2-CF2F-43A0-949C-D680BEDB2171}"/>
              </a:ext>
            </a:extLst>
          </p:cNvPr>
          <p:cNvGrpSpPr/>
          <p:nvPr/>
        </p:nvGrpSpPr>
        <p:grpSpPr>
          <a:xfrm>
            <a:off x="5522539" y="3132568"/>
            <a:ext cx="432000" cy="432000"/>
            <a:chOff x="5944031" y="4589302"/>
            <a:chExt cx="432000" cy="432000"/>
          </a:xfrm>
        </p:grpSpPr>
        <p:sp>
          <p:nvSpPr>
            <p:cNvPr id="175" name="사각형: 둥근 모서리 174">
              <a:extLst>
                <a:ext uri="{FF2B5EF4-FFF2-40B4-BE49-F238E27FC236}">
                  <a16:creationId xmlns:a16="http://schemas.microsoft.com/office/drawing/2014/main" id="{85A6EC38-FDFC-43C2-B6AB-3EA2ED6A692B}"/>
                </a:ext>
              </a:extLst>
            </p:cNvPr>
            <p:cNvSpPr/>
            <p:nvPr/>
          </p:nvSpPr>
          <p:spPr>
            <a:xfrm>
              <a:off x="5944031" y="4589302"/>
              <a:ext cx="432000" cy="432000"/>
            </a:xfrm>
            <a:prstGeom prst="roundRect">
              <a:avLst/>
            </a:prstGeom>
            <a:solidFill>
              <a:srgbClr val="ED21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7BD7A7AA-6F7A-49F2-8390-0D55C24CC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6031" y="4661302"/>
              <a:ext cx="288000" cy="288000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15F1F2-855E-4188-BB48-EFF4EDD2E0A2}"/>
              </a:ext>
            </a:extLst>
          </p:cNvPr>
          <p:cNvGrpSpPr/>
          <p:nvPr/>
        </p:nvGrpSpPr>
        <p:grpSpPr>
          <a:xfrm>
            <a:off x="4425460" y="3132568"/>
            <a:ext cx="432000" cy="432000"/>
            <a:chOff x="4971237" y="4589302"/>
            <a:chExt cx="432000" cy="432000"/>
          </a:xfrm>
        </p:grpSpPr>
        <p:sp>
          <p:nvSpPr>
            <p:cNvPr id="173" name="사각형: 둥근 모서리 172">
              <a:extLst>
                <a:ext uri="{FF2B5EF4-FFF2-40B4-BE49-F238E27FC236}">
                  <a16:creationId xmlns:a16="http://schemas.microsoft.com/office/drawing/2014/main" id="{D2657A25-0AF1-4FA6-9B72-97507FF15D08}"/>
                </a:ext>
              </a:extLst>
            </p:cNvPr>
            <p:cNvSpPr/>
            <p:nvPr/>
          </p:nvSpPr>
          <p:spPr>
            <a:xfrm>
              <a:off x="4971237" y="4589302"/>
              <a:ext cx="432000" cy="432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0B260BCA-E809-4E08-B59E-7FA9A7E00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43237" y="4661302"/>
              <a:ext cx="288000" cy="28800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B5D6D8-099C-4DCA-BB01-D5E138CF47CC}"/>
              </a:ext>
            </a:extLst>
          </p:cNvPr>
          <p:cNvGrpSpPr/>
          <p:nvPr/>
        </p:nvGrpSpPr>
        <p:grpSpPr>
          <a:xfrm>
            <a:off x="3876921" y="3132568"/>
            <a:ext cx="432000" cy="432000"/>
            <a:chOff x="4446219" y="4589302"/>
            <a:chExt cx="432000" cy="432000"/>
          </a:xfrm>
        </p:grpSpPr>
        <p:sp>
          <p:nvSpPr>
            <p:cNvPr id="172" name="사각형: 둥근 모서리 171">
              <a:extLst>
                <a:ext uri="{FF2B5EF4-FFF2-40B4-BE49-F238E27FC236}">
                  <a16:creationId xmlns:a16="http://schemas.microsoft.com/office/drawing/2014/main" id="{0E5EB0B4-220C-4391-9BB5-7C83EC99CCC0}"/>
                </a:ext>
              </a:extLst>
            </p:cNvPr>
            <p:cNvSpPr/>
            <p:nvPr/>
          </p:nvSpPr>
          <p:spPr>
            <a:xfrm>
              <a:off x="4446219" y="4589302"/>
              <a:ext cx="432000" cy="432000"/>
            </a:xfrm>
            <a:prstGeom prst="roundRect">
              <a:avLst/>
            </a:prstGeom>
            <a:solidFill>
              <a:srgbClr val="3E5C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8EF92535-65FF-46C2-8F3C-DBA8CE39B7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219" y="4661302"/>
              <a:ext cx="288000" cy="288000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C2AB4B-BF9C-463D-BD72-6D274C40D5DA}"/>
              </a:ext>
            </a:extLst>
          </p:cNvPr>
          <p:cNvGrpSpPr/>
          <p:nvPr/>
        </p:nvGrpSpPr>
        <p:grpSpPr>
          <a:xfrm>
            <a:off x="3328382" y="3132568"/>
            <a:ext cx="432000" cy="432000"/>
            <a:chOff x="3960681" y="4589302"/>
            <a:chExt cx="432000" cy="432000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3D17074D-1EBC-4755-9076-DEF2ABC0B299}"/>
                </a:ext>
              </a:extLst>
            </p:cNvPr>
            <p:cNvSpPr/>
            <p:nvPr/>
          </p:nvSpPr>
          <p:spPr>
            <a:xfrm>
              <a:off x="3960681" y="4589302"/>
              <a:ext cx="432000" cy="432000"/>
            </a:xfrm>
            <a:prstGeom prst="roundRect">
              <a:avLst/>
            </a:prstGeom>
            <a:solidFill>
              <a:srgbClr val="5BB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8609568F-3289-4C3E-9A22-137A29BF1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681" y="4661302"/>
              <a:ext cx="288000" cy="2880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E164723-BF5B-4F74-BF26-A3D31AFD6E3E}"/>
              </a:ext>
            </a:extLst>
          </p:cNvPr>
          <p:cNvGrpSpPr/>
          <p:nvPr/>
        </p:nvGrpSpPr>
        <p:grpSpPr>
          <a:xfrm>
            <a:off x="4973999" y="3132568"/>
            <a:ext cx="432000" cy="432000"/>
            <a:chOff x="5548031" y="5230922"/>
            <a:chExt cx="432000" cy="432000"/>
          </a:xfrm>
        </p:grpSpPr>
        <p:sp>
          <p:nvSpPr>
            <p:cNvPr id="177" name="사각형: 둥근 모서리 176">
              <a:extLst>
                <a:ext uri="{FF2B5EF4-FFF2-40B4-BE49-F238E27FC236}">
                  <a16:creationId xmlns:a16="http://schemas.microsoft.com/office/drawing/2014/main" id="{8B345B35-E306-4370-B613-D1FD8A36A637}"/>
                </a:ext>
              </a:extLst>
            </p:cNvPr>
            <p:cNvSpPr/>
            <p:nvPr/>
          </p:nvSpPr>
          <p:spPr>
            <a:xfrm>
              <a:off x="5548031" y="5230922"/>
              <a:ext cx="432000" cy="432000"/>
            </a:xfrm>
            <a:prstGeom prst="roundRect">
              <a:avLst>
                <a:gd name="adj" fmla="val 9716"/>
              </a:avLst>
            </a:prstGeom>
            <a:gradFill flip="none" rotWithShape="1">
              <a:gsLst>
                <a:gs pos="24000">
                  <a:srgbClr val="831EFF"/>
                </a:gs>
                <a:gs pos="47000">
                  <a:srgbClr val="CC1EFF"/>
                </a:gs>
                <a:gs pos="89000">
                  <a:srgbClr val="E0AC3D"/>
                </a:gs>
              </a:gsLst>
              <a:lin ang="810000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07AA5617-AE98-45DC-A83D-0E9BEF4D4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031" y="5302922"/>
              <a:ext cx="288000" cy="288000"/>
            </a:xfrm>
            <a:prstGeom prst="rect">
              <a:avLst/>
            </a:prstGeom>
          </p:spPr>
        </p:pic>
      </p:grpSp>
      <p:sp>
        <p:nvSpPr>
          <p:cNvPr id="143" name="Number 1">
            <a:extLst>
              <a:ext uri="{FF2B5EF4-FFF2-40B4-BE49-F238E27FC236}">
                <a16:creationId xmlns:a16="http://schemas.microsoft.com/office/drawing/2014/main" id="{D993C25D-74B9-452A-A09B-5535C33F6A0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67362" y="806502"/>
            <a:ext cx="362199" cy="360000"/>
          </a:xfrm>
          <a:custGeom>
            <a:avLst/>
            <a:gdLst>
              <a:gd name="T0" fmla="*/ 2782 w 5576"/>
              <a:gd name="T1" fmla="*/ 543 h 5550"/>
              <a:gd name="T2" fmla="*/ 762 w 5576"/>
              <a:gd name="T3" fmla="*/ 1594 h 5550"/>
              <a:gd name="T4" fmla="*/ 156 w 5576"/>
              <a:gd name="T5" fmla="*/ 3601 h 5550"/>
              <a:gd name="T6" fmla="*/ 4116 w 5576"/>
              <a:gd name="T7" fmla="*/ 4409 h 5550"/>
              <a:gd name="T8" fmla="*/ 2755 w 5576"/>
              <a:gd name="T9" fmla="*/ 1055 h 5550"/>
              <a:gd name="T10" fmla="*/ 1543 w 5576"/>
              <a:gd name="T11" fmla="*/ 2887 h 5550"/>
              <a:gd name="T12" fmla="*/ 2984 w 5576"/>
              <a:gd name="T13" fmla="*/ 1702 h 5550"/>
              <a:gd name="T14" fmla="*/ 2674 w 5576"/>
              <a:gd name="T15" fmla="*/ 2833 h 5550"/>
              <a:gd name="T16" fmla="*/ 2567 w 5576"/>
              <a:gd name="T17" fmla="*/ 4072 h 5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76" h="5550">
                <a:moveTo>
                  <a:pt x="2782" y="543"/>
                </a:moveTo>
                <a:cubicBezTo>
                  <a:pt x="1968" y="435"/>
                  <a:pt x="1102" y="914"/>
                  <a:pt x="762" y="1594"/>
                </a:cubicBezTo>
                <a:cubicBezTo>
                  <a:pt x="464" y="2190"/>
                  <a:pt x="0" y="2824"/>
                  <a:pt x="156" y="3601"/>
                </a:cubicBezTo>
                <a:cubicBezTo>
                  <a:pt x="504" y="5342"/>
                  <a:pt x="2975" y="5550"/>
                  <a:pt x="4116" y="4409"/>
                </a:cubicBezTo>
                <a:cubicBezTo>
                  <a:pt x="5576" y="2948"/>
                  <a:pt x="4601" y="0"/>
                  <a:pt x="2755" y="1055"/>
                </a:cubicBezTo>
                <a:moveTo>
                  <a:pt x="1543" y="2887"/>
                </a:moveTo>
                <a:cubicBezTo>
                  <a:pt x="1795" y="2874"/>
                  <a:pt x="2984" y="1608"/>
                  <a:pt x="2984" y="1702"/>
                </a:cubicBezTo>
                <a:cubicBezTo>
                  <a:pt x="2984" y="1991"/>
                  <a:pt x="2751" y="2525"/>
                  <a:pt x="2674" y="2833"/>
                </a:cubicBezTo>
                <a:cubicBezTo>
                  <a:pt x="2577" y="3223"/>
                  <a:pt x="2616" y="3675"/>
                  <a:pt x="2567" y="4072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45" name="Number 2">
            <a:extLst>
              <a:ext uri="{FF2B5EF4-FFF2-40B4-BE49-F238E27FC236}">
                <a16:creationId xmlns:a16="http://schemas.microsoft.com/office/drawing/2014/main" id="{D258E4CA-4F21-4A46-AED4-6E5366E411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532531" y="2966036"/>
            <a:ext cx="427651" cy="360000"/>
          </a:xfrm>
          <a:custGeom>
            <a:avLst/>
            <a:gdLst>
              <a:gd name="T0" fmla="*/ 2642 w 5993"/>
              <a:gd name="T1" fmla="*/ 127 h 5044"/>
              <a:gd name="T2" fmla="*/ 1012 w 5993"/>
              <a:gd name="T3" fmla="*/ 1299 h 5044"/>
              <a:gd name="T4" fmla="*/ 3261 w 5993"/>
              <a:gd name="T5" fmla="*/ 4450 h 5044"/>
              <a:gd name="T6" fmla="*/ 4150 w 5993"/>
              <a:gd name="T7" fmla="*/ 356 h 5044"/>
              <a:gd name="T8" fmla="*/ 2642 w 5993"/>
              <a:gd name="T9" fmla="*/ 127 h 5044"/>
              <a:gd name="T10" fmla="*/ 2063 w 5993"/>
              <a:gd name="T11" fmla="*/ 1622 h 5044"/>
              <a:gd name="T12" fmla="*/ 3356 w 5993"/>
              <a:gd name="T13" fmla="*/ 1972 h 5044"/>
              <a:gd name="T14" fmla="*/ 2251 w 5993"/>
              <a:gd name="T15" fmla="*/ 3104 h 5044"/>
              <a:gd name="T16" fmla="*/ 1874 w 5993"/>
              <a:gd name="T17" fmla="*/ 3400 h 5044"/>
              <a:gd name="T18" fmla="*/ 3571 w 5993"/>
              <a:gd name="T19" fmla="*/ 3535 h 5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3" h="5044">
                <a:moveTo>
                  <a:pt x="2642" y="127"/>
                </a:moveTo>
                <a:cubicBezTo>
                  <a:pt x="1959" y="391"/>
                  <a:pt x="1433" y="629"/>
                  <a:pt x="1012" y="1299"/>
                </a:cubicBezTo>
                <a:cubicBezTo>
                  <a:pt x="0" y="2911"/>
                  <a:pt x="1119" y="5044"/>
                  <a:pt x="3261" y="4450"/>
                </a:cubicBezTo>
                <a:cubicBezTo>
                  <a:pt x="5011" y="3966"/>
                  <a:pt x="5993" y="1436"/>
                  <a:pt x="4150" y="356"/>
                </a:cubicBezTo>
                <a:cubicBezTo>
                  <a:pt x="3741" y="116"/>
                  <a:pt x="2981" y="0"/>
                  <a:pt x="2642" y="127"/>
                </a:cubicBezTo>
                <a:close/>
                <a:moveTo>
                  <a:pt x="2063" y="1622"/>
                </a:moveTo>
                <a:cubicBezTo>
                  <a:pt x="2255" y="891"/>
                  <a:pt x="3788" y="1107"/>
                  <a:pt x="3356" y="1972"/>
                </a:cubicBezTo>
                <a:cubicBezTo>
                  <a:pt x="3106" y="2471"/>
                  <a:pt x="2689" y="2884"/>
                  <a:pt x="2251" y="3104"/>
                </a:cubicBezTo>
                <a:cubicBezTo>
                  <a:pt x="2108" y="3175"/>
                  <a:pt x="1952" y="3284"/>
                  <a:pt x="1874" y="3400"/>
                </a:cubicBezTo>
                <a:cubicBezTo>
                  <a:pt x="1996" y="3354"/>
                  <a:pt x="3507" y="3410"/>
                  <a:pt x="3571" y="3535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47" name="Number 3">
            <a:extLst>
              <a:ext uri="{FF2B5EF4-FFF2-40B4-BE49-F238E27FC236}">
                <a16:creationId xmlns:a16="http://schemas.microsoft.com/office/drawing/2014/main" id="{E106E13A-BC17-4F27-AFB2-74808BAD42B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75917" y="1163674"/>
            <a:ext cx="351372" cy="360000"/>
          </a:xfrm>
          <a:custGeom>
            <a:avLst/>
            <a:gdLst>
              <a:gd name="T0" fmla="*/ 2258 w 5065"/>
              <a:gd name="T1" fmla="*/ 322 h 5186"/>
              <a:gd name="T2" fmla="*/ 696 w 5065"/>
              <a:gd name="T3" fmla="*/ 939 h 5186"/>
              <a:gd name="T4" fmla="*/ 538 w 5065"/>
              <a:gd name="T5" fmla="*/ 3828 h 5186"/>
              <a:gd name="T6" fmla="*/ 4780 w 5065"/>
              <a:gd name="T7" fmla="*/ 2804 h 5186"/>
              <a:gd name="T8" fmla="*/ 4622 w 5065"/>
              <a:gd name="T9" fmla="*/ 926 h 5186"/>
              <a:gd name="T10" fmla="*/ 2902 w 5065"/>
              <a:gd name="T11" fmla="*/ 190 h 5186"/>
              <a:gd name="T12" fmla="*/ 2596 w 5065"/>
              <a:gd name="T13" fmla="*/ 298 h 5186"/>
              <a:gd name="T14" fmla="*/ 1589 w 5065"/>
              <a:gd name="T15" fmla="*/ 1622 h 5186"/>
              <a:gd name="T16" fmla="*/ 2849 w 5065"/>
              <a:gd name="T17" fmla="*/ 1582 h 5186"/>
              <a:gd name="T18" fmla="*/ 2088 w 5065"/>
              <a:gd name="T19" fmla="*/ 2252 h 5186"/>
              <a:gd name="T20" fmla="*/ 3227 w 5065"/>
              <a:gd name="T21" fmla="*/ 3112 h 5186"/>
              <a:gd name="T22" fmla="*/ 2360 w 5065"/>
              <a:gd name="T23" fmla="*/ 3414 h 5186"/>
              <a:gd name="T24" fmla="*/ 1694 w 5065"/>
              <a:gd name="T25" fmla="*/ 3408 h 5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65" h="5186">
                <a:moveTo>
                  <a:pt x="2258" y="322"/>
                </a:moveTo>
                <a:cubicBezTo>
                  <a:pt x="1759" y="406"/>
                  <a:pt x="1132" y="741"/>
                  <a:pt x="696" y="939"/>
                </a:cubicBezTo>
                <a:cubicBezTo>
                  <a:pt x="13" y="1249"/>
                  <a:pt x="0" y="3290"/>
                  <a:pt x="538" y="3828"/>
                </a:cubicBezTo>
                <a:cubicBezTo>
                  <a:pt x="1897" y="5186"/>
                  <a:pt x="4397" y="4718"/>
                  <a:pt x="4780" y="2804"/>
                </a:cubicBezTo>
                <a:cubicBezTo>
                  <a:pt x="4888" y="2261"/>
                  <a:pt x="5065" y="1369"/>
                  <a:pt x="4622" y="926"/>
                </a:cubicBezTo>
                <a:cubicBezTo>
                  <a:pt x="4320" y="624"/>
                  <a:pt x="3474" y="0"/>
                  <a:pt x="2902" y="190"/>
                </a:cubicBezTo>
                <a:cubicBezTo>
                  <a:pt x="2676" y="266"/>
                  <a:pt x="2828" y="295"/>
                  <a:pt x="2596" y="298"/>
                </a:cubicBezTo>
                <a:moveTo>
                  <a:pt x="1589" y="1622"/>
                </a:moveTo>
                <a:cubicBezTo>
                  <a:pt x="1917" y="1226"/>
                  <a:pt x="2664" y="1026"/>
                  <a:pt x="2849" y="1582"/>
                </a:cubicBezTo>
                <a:cubicBezTo>
                  <a:pt x="2988" y="1999"/>
                  <a:pt x="2139" y="2224"/>
                  <a:pt x="2088" y="2252"/>
                </a:cubicBezTo>
                <a:cubicBezTo>
                  <a:pt x="2240" y="2296"/>
                  <a:pt x="3640" y="2592"/>
                  <a:pt x="3227" y="3112"/>
                </a:cubicBezTo>
                <a:cubicBezTo>
                  <a:pt x="3044" y="3342"/>
                  <a:pt x="2631" y="3320"/>
                  <a:pt x="2360" y="3414"/>
                </a:cubicBezTo>
                <a:cubicBezTo>
                  <a:pt x="2215" y="3465"/>
                  <a:pt x="1817" y="3435"/>
                  <a:pt x="1694" y="3408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5EA1FC-B9A4-457D-BB53-6921D80AAC86}"/>
              </a:ext>
            </a:extLst>
          </p:cNvPr>
          <p:cNvGrpSpPr/>
          <p:nvPr/>
        </p:nvGrpSpPr>
        <p:grpSpPr>
          <a:xfrm>
            <a:off x="8527418" y="5493253"/>
            <a:ext cx="3510981" cy="1307665"/>
            <a:chOff x="6790270" y="5315148"/>
            <a:chExt cx="4635112" cy="172634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1097FCE-410A-4437-9948-4CF831E9037B}"/>
                </a:ext>
              </a:extLst>
            </p:cNvPr>
            <p:cNvSpPr/>
            <p:nvPr/>
          </p:nvSpPr>
          <p:spPr>
            <a:xfrm>
              <a:off x="6790270" y="5315148"/>
              <a:ext cx="4635112" cy="17263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ED21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D1BBEED4-ED23-4552-B520-3BB8B97C57C3}"/>
                </a:ext>
              </a:extLst>
            </p:cNvPr>
            <p:cNvSpPr txBox="1"/>
            <p:nvPr/>
          </p:nvSpPr>
          <p:spPr>
            <a:xfrm>
              <a:off x="7031251" y="5344456"/>
              <a:ext cx="751691" cy="274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50" b="1" dirty="0">
                  <a:solidFill>
                    <a:schemeClr val="bg1">
                      <a:lumMod val="65000"/>
                    </a:schemeClr>
                  </a:solidFill>
                </a:rPr>
                <a:t>추천뉴스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A4E01EC5-C35B-445E-ABA2-2119F2ABEE0D}"/>
                </a:ext>
              </a:extLst>
            </p:cNvPr>
            <p:cNvSpPr txBox="1"/>
            <p:nvPr/>
          </p:nvSpPr>
          <p:spPr>
            <a:xfrm>
              <a:off x="7750805" y="5344456"/>
              <a:ext cx="751691" cy="274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750" b="1" dirty="0">
                  <a:solidFill>
                    <a:srgbClr val="3E5CA0"/>
                  </a:solidFill>
                </a:rPr>
                <a:t>카드뉴스</a:t>
              </a:r>
            </a:p>
          </p:txBody>
        </p:sp>
        <p:cxnSp>
          <p:nvCxnSpPr>
            <p:cNvPr id="181" name="직선 연결선 180">
              <a:extLst>
                <a:ext uri="{FF2B5EF4-FFF2-40B4-BE49-F238E27FC236}">
                  <a16:creationId xmlns:a16="http://schemas.microsoft.com/office/drawing/2014/main" id="{6DCC2419-8338-41FA-8C98-4E5E6C7EAC67}"/>
                </a:ext>
              </a:extLst>
            </p:cNvPr>
            <p:cNvCxnSpPr>
              <a:cxnSpLocks/>
            </p:cNvCxnSpPr>
            <p:nvPr/>
          </p:nvCxnSpPr>
          <p:spPr>
            <a:xfrm>
              <a:off x="7746086" y="5406597"/>
              <a:ext cx="0" cy="1399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" name="사각형: 둥근 모서리 182">
              <a:extLst>
                <a:ext uri="{FF2B5EF4-FFF2-40B4-BE49-F238E27FC236}">
                  <a16:creationId xmlns:a16="http://schemas.microsoft.com/office/drawing/2014/main" id="{2A62272E-A008-431B-BEDB-585C1386079B}"/>
                </a:ext>
              </a:extLst>
            </p:cNvPr>
            <p:cNvSpPr/>
            <p:nvPr/>
          </p:nvSpPr>
          <p:spPr>
            <a:xfrm>
              <a:off x="8506990" y="5593391"/>
              <a:ext cx="1299600" cy="1299600"/>
            </a:xfrm>
            <a:prstGeom prst="roundRect">
              <a:avLst>
                <a:gd name="adj" fmla="val 11398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썸네일</a:t>
              </a:r>
            </a:p>
          </p:txBody>
        </p:sp>
        <p:sp>
          <p:nvSpPr>
            <p:cNvPr id="184" name="사각형: 둥근 모서리 183">
              <a:extLst>
                <a:ext uri="{FF2B5EF4-FFF2-40B4-BE49-F238E27FC236}">
                  <a16:creationId xmlns:a16="http://schemas.microsoft.com/office/drawing/2014/main" id="{46CF6AC6-7AD2-42ED-9ADB-0C2B9B085C33}"/>
                </a:ext>
              </a:extLst>
            </p:cNvPr>
            <p:cNvSpPr/>
            <p:nvPr/>
          </p:nvSpPr>
          <p:spPr>
            <a:xfrm>
              <a:off x="9961534" y="5593389"/>
              <a:ext cx="1299600" cy="1299600"/>
            </a:xfrm>
            <a:prstGeom prst="roundRect">
              <a:avLst>
                <a:gd name="adj" fmla="val 8141"/>
              </a:avLst>
            </a:prstGeom>
            <a:solidFill>
              <a:schemeClr val="bg1">
                <a:lumMod val="75000"/>
              </a:schemeClr>
            </a:solidFill>
            <a:ln w="952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썸네일</a:t>
              </a:r>
            </a:p>
          </p:txBody>
        </p: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890BC350-922D-4EFD-86D7-640C03E11F88}"/>
                </a:ext>
              </a:extLst>
            </p:cNvPr>
            <p:cNvSpPr/>
            <p:nvPr/>
          </p:nvSpPr>
          <p:spPr>
            <a:xfrm>
              <a:off x="7052017" y="5618568"/>
              <a:ext cx="1300029" cy="1300029"/>
            </a:xfrm>
            <a:prstGeom prst="roundRect">
              <a:avLst>
                <a:gd name="adj" fmla="val 7105"/>
              </a:avLst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solidFill>
                <a:srgbClr val="DAE1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6" name="TextBox 185">
            <a:extLst>
              <a:ext uri="{FF2B5EF4-FFF2-40B4-BE49-F238E27FC236}">
                <a16:creationId xmlns:a16="http://schemas.microsoft.com/office/drawing/2014/main" id="{AF12313C-25E6-4FE8-B9E9-D96CB0455139}"/>
              </a:ext>
            </a:extLst>
          </p:cNvPr>
          <p:cNvSpPr txBox="1"/>
          <p:nvPr/>
        </p:nvSpPr>
        <p:spPr>
          <a:xfrm>
            <a:off x="6799117" y="6244925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b="1" dirty="0"/>
              <a:t>카드뉴스 탭일 때 구성 예시</a:t>
            </a:r>
            <a:endParaRPr lang="en-US" altLang="ko-KR" sz="1000" b="1" dirty="0"/>
          </a:p>
          <a:p>
            <a:pPr algn="r"/>
            <a:r>
              <a:rPr lang="en-US" altLang="ko-KR" sz="1000" b="1" dirty="0">
                <a:solidFill>
                  <a:srgbClr val="FF0000"/>
                </a:solidFill>
              </a:rPr>
              <a:t>(</a:t>
            </a:r>
            <a:r>
              <a:rPr lang="ko-KR" altLang="en-US" sz="1000" b="1" dirty="0">
                <a:solidFill>
                  <a:srgbClr val="FF0000"/>
                </a:solidFill>
              </a:rPr>
              <a:t>영역의 </a:t>
            </a:r>
            <a:r>
              <a:rPr lang="ko-KR" altLang="en-US" sz="1000" b="1" dirty="0" err="1">
                <a:solidFill>
                  <a:srgbClr val="FF0000"/>
                </a:solidFill>
              </a:rPr>
              <a:t>높이값</a:t>
            </a:r>
            <a:r>
              <a:rPr lang="ko-KR" altLang="en-US" sz="1000" b="1" dirty="0">
                <a:solidFill>
                  <a:srgbClr val="FF0000"/>
                </a:solidFill>
              </a:rPr>
              <a:t> 동일</a:t>
            </a:r>
            <a:r>
              <a:rPr lang="en-US" altLang="ko-KR" sz="1000" b="1" dirty="0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76AEFDFA-6EB8-444F-9387-6096F2C0C1CA}"/>
              </a:ext>
            </a:extLst>
          </p:cNvPr>
          <p:cNvSpPr/>
          <p:nvPr/>
        </p:nvSpPr>
        <p:spPr>
          <a:xfrm rot="10800000">
            <a:off x="448238" y="2574056"/>
            <a:ext cx="1904709" cy="28766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26CFDA6-3815-4408-AD53-4BF6D930D886}"/>
              </a:ext>
            </a:extLst>
          </p:cNvPr>
          <p:cNvSpPr txBox="1"/>
          <p:nvPr/>
        </p:nvSpPr>
        <p:spPr>
          <a:xfrm>
            <a:off x="445023" y="2582393"/>
            <a:ext cx="1800000" cy="246221"/>
          </a:xfrm>
          <a:prstGeom prst="rect">
            <a:avLst/>
          </a:prstGeom>
          <a:noFill/>
        </p:spPr>
        <p:txBody>
          <a:bodyPr wrap="square" lIns="144000" rIns="144000" rtlCol="0">
            <a:spAutoFit/>
          </a:bodyPr>
          <a:lstStyle/>
          <a:p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기사 제목이 노출됩니다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  <a:endParaRPr lang="ko-KR" altLang="en-US" sz="1000" b="1" dirty="0">
              <a:solidFill>
                <a:srgbClr val="505C6D"/>
              </a:solidFill>
              <a:latin typeface="+mn-ea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CF54237-2B3B-4187-9D4E-CD1CC387F6B2}"/>
              </a:ext>
            </a:extLst>
          </p:cNvPr>
          <p:cNvGrpSpPr/>
          <p:nvPr/>
        </p:nvGrpSpPr>
        <p:grpSpPr>
          <a:xfrm>
            <a:off x="6042141" y="3132568"/>
            <a:ext cx="432000" cy="432000"/>
            <a:chOff x="5944031" y="4589302"/>
            <a:chExt cx="432000" cy="432000"/>
          </a:xfrm>
        </p:grpSpPr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894B386A-4276-44C9-AA01-84753B63143A}"/>
                </a:ext>
              </a:extLst>
            </p:cNvPr>
            <p:cNvSpPr/>
            <p:nvPr/>
          </p:nvSpPr>
          <p:spPr>
            <a:xfrm>
              <a:off x="5944031" y="4589302"/>
              <a:ext cx="432000" cy="432000"/>
            </a:xfrm>
            <a:prstGeom prst="roundRect">
              <a:avLst/>
            </a:prstGeom>
            <a:solidFill>
              <a:srgbClr val="FF6F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9BD7C909-5A59-456F-B1D3-A2C5F15B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16031" y="4661302"/>
              <a:ext cx="288000" cy="288000"/>
            </a:xfrm>
            <a:prstGeom prst="rect">
              <a:avLst/>
            </a:prstGeom>
          </p:spPr>
        </p:pic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A7A3C5A-A8FE-492D-9CF5-A8122709CEC9}"/>
              </a:ext>
            </a:extLst>
          </p:cNvPr>
          <p:cNvSpPr/>
          <p:nvPr/>
        </p:nvSpPr>
        <p:spPr>
          <a:xfrm>
            <a:off x="425963" y="3828949"/>
            <a:ext cx="5899101" cy="1532294"/>
          </a:xfrm>
          <a:prstGeom prst="roundRect">
            <a:avLst>
              <a:gd name="adj" fmla="val 8864"/>
            </a:avLst>
          </a:prstGeom>
          <a:solidFill>
            <a:schemeClr val="bg1"/>
          </a:solidFill>
          <a:ln w="95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337CC09-0CB9-45DB-B8D5-DDEE7848381C}"/>
              </a:ext>
            </a:extLst>
          </p:cNvPr>
          <p:cNvSpPr txBox="1"/>
          <p:nvPr/>
        </p:nvSpPr>
        <p:spPr>
          <a:xfrm>
            <a:off x="9050797" y="394161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505C6D"/>
                </a:solidFill>
              </a:rPr>
              <a:t>소식지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109F5639-BEF3-430E-93A6-815D475D1688}"/>
              </a:ext>
            </a:extLst>
          </p:cNvPr>
          <p:cNvCxnSpPr/>
          <p:nvPr/>
        </p:nvCxnSpPr>
        <p:spPr>
          <a:xfrm>
            <a:off x="7892948" y="4064726"/>
            <a:ext cx="1080859" cy="0"/>
          </a:xfrm>
          <a:prstGeom prst="line">
            <a:avLst/>
          </a:prstGeom>
          <a:ln>
            <a:solidFill>
              <a:srgbClr val="505C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그림 104">
            <a:extLst>
              <a:ext uri="{FF2B5EF4-FFF2-40B4-BE49-F238E27FC236}">
                <a16:creationId xmlns:a16="http://schemas.microsoft.com/office/drawing/2014/main" id="{B89AB325-703E-4D21-BAEA-3E026849344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" t="1404" r="-263" b="707"/>
          <a:stretch/>
        </p:blipFill>
        <p:spPr>
          <a:xfrm>
            <a:off x="6799117" y="3883709"/>
            <a:ext cx="1061908" cy="1386509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93B9DEE-5548-47C9-A40D-3C6891C1CDA3}"/>
              </a:ext>
            </a:extLst>
          </p:cNvPr>
          <p:cNvSpPr txBox="1"/>
          <p:nvPr/>
        </p:nvSpPr>
        <p:spPr>
          <a:xfrm>
            <a:off x="8007059" y="426361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2B3D5C"/>
                </a:solidFill>
                <a:latin typeface="+mn-ea"/>
              </a:rPr>
              <a:t>강남라이프</a:t>
            </a:r>
          </a:p>
        </p:txBody>
      </p:sp>
      <p:sp>
        <p:nvSpPr>
          <p:cNvPr id="107" name="사각형: 둥근 모서리 106" descr="말풍선 단색으로 채워진">
            <a:extLst>
              <a:ext uri="{FF2B5EF4-FFF2-40B4-BE49-F238E27FC236}">
                <a16:creationId xmlns:a16="http://schemas.microsoft.com/office/drawing/2014/main" id="{7E459452-20B1-4B24-91B3-46DA3C05171F}"/>
              </a:ext>
            </a:extLst>
          </p:cNvPr>
          <p:cNvSpPr/>
          <p:nvPr/>
        </p:nvSpPr>
        <p:spPr>
          <a:xfrm>
            <a:off x="8960007" y="4757764"/>
            <a:ext cx="720000" cy="470043"/>
          </a:xfrm>
          <a:prstGeom prst="roundRect">
            <a:avLst>
              <a:gd name="adj" fmla="val 13564"/>
            </a:avLst>
          </a:prstGeom>
          <a:solidFill>
            <a:srgbClr val="8C9EB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spc="-100" dirty="0">
                <a:solidFill>
                  <a:schemeClr val="bg1"/>
                </a:solidFill>
              </a:rPr>
              <a:t>구독신청</a:t>
            </a:r>
          </a:p>
        </p:txBody>
      </p:sp>
      <p:sp>
        <p:nvSpPr>
          <p:cNvPr id="108" name="사각형: 둥근 모서리 107" descr="말풍선 단색으로 채워진">
            <a:extLst>
              <a:ext uri="{FF2B5EF4-FFF2-40B4-BE49-F238E27FC236}">
                <a16:creationId xmlns:a16="http://schemas.microsoft.com/office/drawing/2014/main" id="{BFE5B6D7-ED3B-4841-8B5A-C3C98D3BF8DF}"/>
              </a:ext>
            </a:extLst>
          </p:cNvPr>
          <p:cNvSpPr/>
          <p:nvPr/>
        </p:nvSpPr>
        <p:spPr>
          <a:xfrm>
            <a:off x="8083396" y="4757764"/>
            <a:ext cx="720000" cy="470043"/>
          </a:xfrm>
          <a:prstGeom prst="roundRect">
            <a:avLst>
              <a:gd name="adj" fmla="val 13564"/>
            </a:avLst>
          </a:prstGeom>
          <a:solidFill>
            <a:srgbClr val="8C9EB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spc="-100" dirty="0">
                <a:solidFill>
                  <a:schemeClr val="bg1"/>
                </a:solidFill>
              </a:rPr>
              <a:t>웹진 보기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CA2BDDE-5217-47AF-AF95-A1D752AA5913}"/>
              </a:ext>
            </a:extLst>
          </p:cNvPr>
          <p:cNvSpPr txBox="1"/>
          <p:nvPr/>
        </p:nvSpPr>
        <p:spPr>
          <a:xfrm>
            <a:off x="8026048" y="4472738"/>
            <a:ext cx="13853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2B3D5C"/>
                </a:solidFill>
                <a:latin typeface="+mn-ea"/>
              </a:rPr>
              <a:t>2023</a:t>
            </a:r>
            <a:r>
              <a:rPr lang="ko-KR" altLang="en-US" sz="900" dirty="0">
                <a:solidFill>
                  <a:srgbClr val="2B3D5C"/>
                </a:solidFill>
                <a:latin typeface="+mn-ea"/>
              </a:rPr>
              <a:t>년 </a:t>
            </a:r>
            <a:r>
              <a:rPr lang="en-US" altLang="ko-KR" sz="900" dirty="0">
                <a:solidFill>
                  <a:srgbClr val="2B3D5C"/>
                </a:solidFill>
                <a:latin typeface="+mn-ea"/>
              </a:rPr>
              <a:t>8</a:t>
            </a:r>
            <a:r>
              <a:rPr lang="ko-KR" altLang="en-US" sz="900" dirty="0">
                <a:solidFill>
                  <a:srgbClr val="2B3D5C"/>
                </a:solidFill>
                <a:latin typeface="+mn-ea"/>
              </a:rPr>
              <a:t>월호</a:t>
            </a:r>
            <a:r>
              <a:rPr lang="en-US" altLang="ko-KR" sz="900" dirty="0">
                <a:solidFill>
                  <a:srgbClr val="2B3D5C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rgbClr val="2B3D5C"/>
                </a:solidFill>
                <a:latin typeface="+mn-ea"/>
              </a:rPr>
              <a:t>제</a:t>
            </a:r>
            <a:r>
              <a:rPr lang="en-US" altLang="ko-KR" sz="900" dirty="0">
                <a:solidFill>
                  <a:srgbClr val="2B3D5C"/>
                </a:solidFill>
                <a:latin typeface="+mn-ea"/>
              </a:rPr>
              <a:t>336</a:t>
            </a:r>
            <a:r>
              <a:rPr lang="ko-KR" altLang="en-US" sz="900" dirty="0">
                <a:solidFill>
                  <a:srgbClr val="2B3D5C"/>
                </a:solidFill>
                <a:latin typeface="+mn-ea"/>
              </a:rPr>
              <a:t>호</a:t>
            </a:r>
            <a:r>
              <a:rPr lang="en-US" altLang="ko-KR" sz="900" dirty="0">
                <a:solidFill>
                  <a:srgbClr val="2B3D5C"/>
                </a:solidFill>
                <a:latin typeface="+mn-ea"/>
              </a:rPr>
              <a:t>)</a:t>
            </a:r>
            <a:endParaRPr lang="ko-KR" altLang="en-US" sz="900" b="1" dirty="0">
              <a:solidFill>
                <a:srgbClr val="2B3D5C"/>
              </a:solidFill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55DB655-22D3-4BAE-9534-8C50DE83764D}"/>
              </a:ext>
            </a:extLst>
          </p:cNvPr>
          <p:cNvSpPr txBox="1"/>
          <p:nvPr/>
        </p:nvSpPr>
        <p:spPr>
          <a:xfrm>
            <a:off x="440872" y="398965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505C6D"/>
                </a:solidFill>
              </a:rPr>
              <a:t>추천정보</a:t>
            </a:r>
          </a:p>
        </p:txBody>
      </p:sp>
      <p:sp>
        <p:nvSpPr>
          <p:cNvPr id="111" name="사각형: 둥근 모서리 110" descr="말풍선 단색으로 채워진">
            <a:extLst>
              <a:ext uri="{FF2B5EF4-FFF2-40B4-BE49-F238E27FC236}">
                <a16:creationId xmlns:a16="http://schemas.microsoft.com/office/drawing/2014/main" id="{E6B9B5BE-804E-40D8-BADD-D66FC2BF4A57}"/>
              </a:ext>
            </a:extLst>
          </p:cNvPr>
          <p:cNvSpPr/>
          <p:nvPr/>
        </p:nvSpPr>
        <p:spPr>
          <a:xfrm>
            <a:off x="1463462" y="4018240"/>
            <a:ext cx="1440000" cy="288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900" spc="-100" dirty="0">
                <a:solidFill>
                  <a:srgbClr val="505C6D"/>
                </a:solidFill>
              </a:rPr>
              <a:t> </a:t>
            </a:r>
            <a:r>
              <a:rPr lang="ko-KR" altLang="en-US" sz="900" spc="-100" dirty="0">
                <a:solidFill>
                  <a:srgbClr val="505C6D"/>
                </a:solidFill>
              </a:rPr>
              <a:t>호우대비 행동요령</a:t>
            </a:r>
          </a:p>
        </p:txBody>
      </p:sp>
      <p:sp>
        <p:nvSpPr>
          <p:cNvPr id="112" name="사각형: 둥근 모서리 111" descr="말풍선 단색으로 채워진">
            <a:extLst>
              <a:ext uri="{FF2B5EF4-FFF2-40B4-BE49-F238E27FC236}">
                <a16:creationId xmlns:a16="http://schemas.microsoft.com/office/drawing/2014/main" id="{1424645A-8372-44D3-B35D-2813E0CEF184}"/>
              </a:ext>
            </a:extLst>
          </p:cNvPr>
          <p:cNvSpPr/>
          <p:nvPr/>
        </p:nvSpPr>
        <p:spPr>
          <a:xfrm>
            <a:off x="3007651" y="4010530"/>
            <a:ext cx="1440000" cy="288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solidFill>
                  <a:srgbClr val="2B3D5C"/>
                </a:solidFill>
              </a:rPr>
              <a:t>여름종합대책</a:t>
            </a:r>
          </a:p>
        </p:txBody>
      </p:sp>
      <p:sp>
        <p:nvSpPr>
          <p:cNvPr id="113" name="사각형: 둥근 모서리 112" descr="말풍선 단색으로 채워진">
            <a:extLst>
              <a:ext uri="{FF2B5EF4-FFF2-40B4-BE49-F238E27FC236}">
                <a16:creationId xmlns:a16="http://schemas.microsoft.com/office/drawing/2014/main" id="{BEF09E4A-2037-4FBD-A3BF-418DB30C824E}"/>
              </a:ext>
            </a:extLst>
          </p:cNvPr>
          <p:cNvSpPr/>
          <p:nvPr/>
        </p:nvSpPr>
        <p:spPr>
          <a:xfrm>
            <a:off x="3007651" y="4390941"/>
            <a:ext cx="1440000" cy="288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solidFill>
                  <a:srgbClr val="2B3D5C"/>
                </a:solidFill>
              </a:rPr>
              <a:t>고향사랑기부제 💕</a:t>
            </a:r>
          </a:p>
        </p:txBody>
      </p:sp>
      <p:sp>
        <p:nvSpPr>
          <p:cNvPr id="114" name="사각형: 둥근 모서리 113" descr="말풍선 단색으로 채워진">
            <a:extLst>
              <a:ext uri="{FF2B5EF4-FFF2-40B4-BE49-F238E27FC236}">
                <a16:creationId xmlns:a16="http://schemas.microsoft.com/office/drawing/2014/main" id="{12435EE3-519A-4832-9687-FF38E501D463}"/>
              </a:ext>
            </a:extLst>
          </p:cNvPr>
          <p:cNvSpPr/>
          <p:nvPr/>
        </p:nvSpPr>
        <p:spPr>
          <a:xfrm>
            <a:off x="1463464" y="4784810"/>
            <a:ext cx="1440000" cy="288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solidFill>
                  <a:srgbClr val="505C6D"/>
                </a:solidFill>
              </a:rPr>
              <a:t>청년 전세 </a:t>
            </a:r>
            <a:r>
              <a:rPr lang="ko-KR" altLang="en-US" sz="900" spc="-100" dirty="0" err="1">
                <a:solidFill>
                  <a:srgbClr val="505C6D"/>
                </a:solidFill>
              </a:rPr>
              <a:t>보증료</a:t>
            </a:r>
            <a:r>
              <a:rPr lang="ko-KR" altLang="en-US" sz="900" spc="-100" dirty="0">
                <a:solidFill>
                  <a:srgbClr val="505C6D"/>
                </a:solidFill>
              </a:rPr>
              <a:t> 지원</a:t>
            </a:r>
          </a:p>
        </p:txBody>
      </p:sp>
      <p:sp>
        <p:nvSpPr>
          <p:cNvPr id="115" name="사각형: 둥근 모서리 114" descr="말풍선 단색으로 채워진">
            <a:extLst>
              <a:ext uri="{FF2B5EF4-FFF2-40B4-BE49-F238E27FC236}">
                <a16:creationId xmlns:a16="http://schemas.microsoft.com/office/drawing/2014/main" id="{AB1E1F59-675D-4128-B604-DC753E8D96D9}"/>
              </a:ext>
            </a:extLst>
          </p:cNvPr>
          <p:cNvSpPr/>
          <p:nvPr/>
        </p:nvSpPr>
        <p:spPr>
          <a:xfrm>
            <a:off x="1463464" y="4384053"/>
            <a:ext cx="1440000" cy="288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solidFill>
                  <a:srgbClr val="505C6D"/>
                </a:solidFill>
              </a:rPr>
              <a:t>폭염 대비해요 🥵💦</a:t>
            </a:r>
          </a:p>
        </p:txBody>
      </p:sp>
      <p:sp>
        <p:nvSpPr>
          <p:cNvPr id="116" name="사각형: 둥근 모서리 115" descr="말풍선 단색으로 채워진">
            <a:extLst>
              <a:ext uri="{FF2B5EF4-FFF2-40B4-BE49-F238E27FC236}">
                <a16:creationId xmlns:a16="http://schemas.microsoft.com/office/drawing/2014/main" id="{AEC776D4-2874-4DF6-8405-6C83F957DCAE}"/>
              </a:ext>
            </a:extLst>
          </p:cNvPr>
          <p:cNvSpPr/>
          <p:nvPr/>
        </p:nvSpPr>
        <p:spPr>
          <a:xfrm>
            <a:off x="3007651" y="4784810"/>
            <a:ext cx="1440000" cy="288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solidFill>
                  <a:srgbClr val="505C6D"/>
                </a:solidFill>
              </a:rPr>
              <a:t>서울시 산후조리경비 지원</a:t>
            </a:r>
          </a:p>
        </p:txBody>
      </p:sp>
      <p:sp>
        <p:nvSpPr>
          <p:cNvPr id="117" name="사각형: 둥근 모서리 116" descr="말풍선 단색으로 채워진">
            <a:extLst>
              <a:ext uri="{FF2B5EF4-FFF2-40B4-BE49-F238E27FC236}">
                <a16:creationId xmlns:a16="http://schemas.microsoft.com/office/drawing/2014/main" id="{804F4B5F-B992-45A5-9C54-827FE4110BB9}"/>
              </a:ext>
            </a:extLst>
          </p:cNvPr>
          <p:cNvSpPr/>
          <p:nvPr/>
        </p:nvSpPr>
        <p:spPr>
          <a:xfrm>
            <a:off x="4689472" y="4010530"/>
            <a:ext cx="1440000" cy="288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solidFill>
                  <a:srgbClr val="3C78EB"/>
                </a:solidFill>
              </a:rPr>
              <a:t>강남구 구민안전보험</a:t>
            </a:r>
            <a:endParaRPr lang="ko-KR" altLang="en-US" sz="900" spc="-100" dirty="0">
              <a:solidFill>
                <a:srgbClr val="505C6D"/>
              </a:solidFill>
            </a:endParaRPr>
          </a:p>
        </p:txBody>
      </p:sp>
      <p:sp>
        <p:nvSpPr>
          <p:cNvPr id="118" name="사각형: 둥근 모서리 117" descr="말풍선 단색으로 채워진">
            <a:extLst>
              <a:ext uri="{FF2B5EF4-FFF2-40B4-BE49-F238E27FC236}">
                <a16:creationId xmlns:a16="http://schemas.microsoft.com/office/drawing/2014/main" id="{055C98EB-336B-44B5-AE7F-E7A52A220E7F}"/>
              </a:ext>
            </a:extLst>
          </p:cNvPr>
          <p:cNvSpPr/>
          <p:nvPr/>
        </p:nvSpPr>
        <p:spPr>
          <a:xfrm>
            <a:off x="4689472" y="4390941"/>
            <a:ext cx="1440000" cy="288000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900" spc="-100" dirty="0">
                <a:solidFill>
                  <a:srgbClr val="3C78EB"/>
                </a:solidFill>
              </a:rPr>
              <a:t>민방위 대피소 찾기 </a:t>
            </a:r>
            <a:endParaRPr lang="ko-KR" altLang="en-US" sz="900" spc="-100" dirty="0">
              <a:solidFill>
                <a:srgbClr val="505C6D"/>
              </a:solidFill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333ECDA0-03C6-40A0-94CC-0ACB89D04E2E}"/>
              </a:ext>
            </a:extLst>
          </p:cNvPr>
          <p:cNvCxnSpPr/>
          <p:nvPr/>
        </p:nvCxnSpPr>
        <p:spPr>
          <a:xfrm>
            <a:off x="2903462" y="4064726"/>
            <a:ext cx="0" cy="10080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104AFE2C-FEBA-49B0-B9D6-344DA8EA4D32}"/>
              </a:ext>
            </a:extLst>
          </p:cNvPr>
          <p:cNvCxnSpPr/>
          <p:nvPr/>
        </p:nvCxnSpPr>
        <p:spPr>
          <a:xfrm>
            <a:off x="4584480" y="4064726"/>
            <a:ext cx="0" cy="10080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Number 4">
            <a:extLst>
              <a:ext uri="{FF2B5EF4-FFF2-40B4-BE49-F238E27FC236}">
                <a16:creationId xmlns:a16="http://schemas.microsoft.com/office/drawing/2014/main" id="{D1EC715D-1C88-4CA4-A3C6-A1499EDE52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0277" y="4454794"/>
            <a:ext cx="360000" cy="323250"/>
          </a:xfrm>
          <a:custGeom>
            <a:avLst/>
            <a:gdLst>
              <a:gd name="T0" fmla="*/ 2671 w 5424"/>
              <a:gd name="T1" fmla="*/ 1212 h 4863"/>
              <a:gd name="T2" fmla="*/ 2546 w 5424"/>
              <a:gd name="T3" fmla="*/ 3532 h 4863"/>
              <a:gd name="T4" fmla="*/ 2094 w 5424"/>
              <a:gd name="T5" fmla="*/ 1061 h 4863"/>
              <a:gd name="T6" fmla="*/ 1843 w 5424"/>
              <a:gd name="T7" fmla="*/ 2365 h 4863"/>
              <a:gd name="T8" fmla="*/ 3462 w 5424"/>
              <a:gd name="T9" fmla="*/ 2290 h 4863"/>
              <a:gd name="T10" fmla="*/ 2828 w 5424"/>
              <a:gd name="T11" fmla="*/ 80 h 4863"/>
              <a:gd name="T12" fmla="*/ 778 w 5424"/>
              <a:gd name="T13" fmla="*/ 813 h 4863"/>
              <a:gd name="T14" fmla="*/ 292 w 5424"/>
              <a:gd name="T15" fmla="*/ 2043 h 4863"/>
              <a:gd name="T16" fmla="*/ 3236 w 5424"/>
              <a:gd name="T17" fmla="*/ 4230 h 4863"/>
              <a:gd name="T18" fmla="*/ 4124 w 5424"/>
              <a:gd name="T19" fmla="*/ 3843 h 4863"/>
              <a:gd name="T20" fmla="*/ 4265 w 5424"/>
              <a:gd name="T21" fmla="*/ 381 h 4863"/>
              <a:gd name="T22" fmla="*/ 3658 w 5424"/>
              <a:gd name="T23" fmla="*/ 121 h 4863"/>
              <a:gd name="T24" fmla="*/ 2652 w 5424"/>
              <a:gd name="T25" fmla="*/ 444 h 4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24" h="4863">
                <a:moveTo>
                  <a:pt x="2671" y="1212"/>
                </a:moveTo>
                <a:cubicBezTo>
                  <a:pt x="2649" y="1967"/>
                  <a:pt x="2370" y="2827"/>
                  <a:pt x="2546" y="3532"/>
                </a:cubicBezTo>
                <a:moveTo>
                  <a:pt x="2094" y="1061"/>
                </a:moveTo>
                <a:cubicBezTo>
                  <a:pt x="2184" y="1359"/>
                  <a:pt x="1573" y="2176"/>
                  <a:pt x="1843" y="2365"/>
                </a:cubicBezTo>
                <a:cubicBezTo>
                  <a:pt x="2157" y="2585"/>
                  <a:pt x="3205" y="2437"/>
                  <a:pt x="3462" y="2290"/>
                </a:cubicBezTo>
                <a:moveTo>
                  <a:pt x="2828" y="80"/>
                </a:moveTo>
                <a:cubicBezTo>
                  <a:pt x="2062" y="59"/>
                  <a:pt x="1128" y="239"/>
                  <a:pt x="778" y="813"/>
                </a:cubicBezTo>
                <a:cubicBezTo>
                  <a:pt x="539" y="1205"/>
                  <a:pt x="405" y="1569"/>
                  <a:pt x="292" y="2043"/>
                </a:cubicBezTo>
                <a:cubicBezTo>
                  <a:pt x="0" y="3262"/>
                  <a:pt x="1968" y="4863"/>
                  <a:pt x="3236" y="4230"/>
                </a:cubicBezTo>
                <a:cubicBezTo>
                  <a:pt x="3450" y="4123"/>
                  <a:pt x="3935" y="4045"/>
                  <a:pt x="4124" y="3843"/>
                </a:cubicBezTo>
                <a:cubicBezTo>
                  <a:pt x="5424" y="2459"/>
                  <a:pt x="5420" y="1334"/>
                  <a:pt x="4265" y="381"/>
                </a:cubicBezTo>
                <a:cubicBezTo>
                  <a:pt x="4039" y="195"/>
                  <a:pt x="3819" y="214"/>
                  <a:pt x="3658" y="121"/>
                </a:cubicBezTo>
                <a:cubicBezTo>
                  <a:pt x="3445" y="0"/>
                  <a:pt x="3097" y="354"/>
                  <a:pt x="2652" y="444"/>
                </a:cubicBezTo>
              </a:path>
            </a:pathLst>
          </a:custGeom>
          <a:noFill/>
          <a:ln w="38100" cap="rnd">
            <a:solidFill>
              <a:srgbClr val="505C6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122" name="Number 5">
            <a:extLst>
              <a:ext uri="{FF2B5EF4-FFF2-40B4-BE49-F238E27FC236}">
                <a16:creationId xmlns:a16="http://schemas.microsoft.com/office/drawing/2014/main" id="{06D5467E-A72D-4FE3-8808-6EB713B036A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30943" y="3821029"/>
            <a:ext cx="363965" cy="360000"/>
          </a:xfrm>
          <a:custGeom>
            <a:avLst/>
            <a:gdLst>
              <a:gd name="T0" fmla="*/ 2091 w 5186"/>
              <a:gd name="T1" fmla="*/ 94 h 5119"/>
              <a:gd name="T2" fmla="*/ 132 w 5186"/>
              <a:gd name="T3" fmla="*/ 2132 h 5119"/>
              <a:gd name="T4" fmla="*/ 476 w 5186"/>
              <a:gd name="T5" fmla="*/ 3737 h 5119"/>
              <a:gd name="T6" fmla="*/ 4140 w 5186"/>
              <a:gd name="T7" fmla="*/ 3796 h 5119"/>
              <a:gd name="T8" fmla="*/ 4415 w 5186"/>
              <a:gd name="T9" fmla="*/ 3195 h 5119"/>
              <a:gd name="T10" fmla="*/ 3106 w 5186"/>
              <a:gd name="T11" fmla="*/ 330 h 5119"/>
              <a:gd name="T12" fmla="*/ 2091 w 5186"/>
              <a:gd name="T13" fmla="*/ 94 h 5119"/>
              <a:gd name="T14" fmla="*/ 1707 w 5186"/>
              <a:gd name="T15" fmla="*/ 3284 h 5119"/>
              <a:gd name="T16" fmla="*/ 2574 w 5186"/>
              <a:gd name="T17" fmla="*/ 2595 h 5119"/>
              <a:gd name="T18" fmla="*/ 1826 w 5186"/>
              <a:gd name="T19" fmla="*/ 2368 h 5119"/>
              <a:gd name="T20" fmla="*/ 1944 w 5186"/>
              <a:gd name="T21" fmla="*/ 1334 h 5119"/>
              <a:gd name="T22" fmla="*/ 3322 w 5186"/>
              <a:gd name="T23" fmla="*/ 1088 h 5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186" h="5119">
                <a:moveTo>
                  <a:pt x="2091" y="94"/>
                </a:moveTo>
                <a:cubicBezTo>
                  <a:pt x="1211" y="294"/>
                  <a:pt x="360" y="1220"/>
                  <a:pt x="132" y="2132"/>
                </a:cubicBezTo>
                <a:cubicBezTo>
                  <a:pt x="0" y="2659"/>
                  <a:pt x="166" y="3324"/>
                  <a:pt x="476" y="3737"/>
                </a:cubicBezTo>
                <a:cubicBezTo>
                  <a:pt x="1513" y="5119"/>
                  <a:pt x="3079" y="4857"/>
                  <a:pt x="4140" y="3796"/>
                </a:cubicBezTo>
                <a:cubicBezTo>
                  <a:pt x="4274" y="3661"/>
                  <a:pt x="4330" y="3381"/>
                  <a:pt x="4415" y="3195"/>
                </a:cubicBezTo>
                <a:cubicBezTo>
                  <a:pt x="5186" y="1516"/>
                  <a:pt x="4432" y="772"/>
                  <a:pt x="3106" y="330"/>
                </a:cubicBezTo>
                <a:cubicBezTo>
                  <a:pt x="2894" y="259"/>
                  <a:pt x="2421" y="0"/>
                  <a:pt x="2091" y="94"/>
                </a:cubicBezTo>
                <a:close/>
                <a:moveTo>
                  <a:pt x="1707" y="3284"/>
                </a:moveTo>
                <a:cubicBezTo>
                  <a:pt x="2162" y="3793"/>
                  <a:pt x="3240" y="3039"/>
                  <a:pt x="2574" y="2595"/>
                </a:cubicBezTo>
                <a:cubicBezTo>
                  <a:pt x="2483" y="2534"/>
                  <a:pt x="1858" y="2433"/>
                  <a:pt x="1826" y="2368"/>
                </a:cubicBezTo>
                <a:cubicBezTo>
                  <a:pt x="1781" y="2280"/>
                  <a:pt x="1880" y="1398"/>
                  <a:pt x="1944" y="1334"/>
                </a:cubicBezTo>
                <a:cubicBezTo>
                  <a:pt x="2039" y="1239"/>
                  <a:pt x="3056" y="1206"/>
                  <a:pt x="3322" y="1088"/>
                </a:cubicBezTo>
              </a:path>
            </a:pathLst>
          </a:custGeom>
          <a:noFill/>
          <a:ln w="38100" cap="rnd">
            <a:solidFill>
              <a:srgbClr val="505C6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FD7E0F1A-2B19-4149-AB08-CE60D5E4F42E}"/>
              </a:ext>
            </a:extLst>
          </p:cNvPr>
          <p:cNvSpPr/>
          <p:nvPr/>
        </p:nvSpPr>
        <p:spPr>
          <a:xfrm>
            <a:off x="4661471" y="4001029"/>
            <a:ext cx="1552740" cy="709861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50" b="1" spc="-100" dirty="0">
              <a:solidFill>
                <a:srgbClr val="505C6D"/>
              </a:solidFill>
            </a:endParaRPr>
          </a:p>
        </p:txBody>
      </p:sp>
      <p:sp>
        <p:nvSpPr>
          <p:cNvPr id="10" name="설명선: 굽은 선 9">
            <a:extLst>
              <a:ext uri="{FF2B5EF4-FFF2-40B4-BE49-F238E27FC236}">
                <a16:creationId xmlns:a16="http://schemas.microsoft.com/office/drawing/2014/main" id="{00C7EF89-40A4-4635-BBAA-7F9FEFC23EE8}"/>
              </a:ext>
            </a:extLst>
          </p:cNvPr>
          <p:cNvSpPr/>
          <p:nvPr/>
        </p:nvSpPr>
        <p:spPr>
          <a:xfrm>
            <a:off x="5021930" y="5880673"/>
            <a:ext cx="1393118" cy="47907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4174"/>
              <a:gd name="adj6" fmla="val 28252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상시 표출 정보 클래스 별도로 적용하여 구분할 수 있게 해 주세요</a:t>
            </a:r>
          </a:p>
        </p:txBody>
      </p:sp>
    </p:spTree>
    <p:extLst>
      <p:ext uri="{BB962C8B-B14F-4D97-AF65-F5344CB8AC3E}">
        <p14:creationId xmlns:p14="http://schemas.microsoft.com/office/powerpoint/2010/main" val="102839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  <a:endParaRPr lang="en-US" altLang="ko-KR" dirty="0"/>
          </a:p>
          <a:p>
            <a:r>
              <a:rPr lang="ko-KR" altLang="en-US" dirty="0" err="1"/>
              <a:t>풋터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https://www.gangnam.go.kr/main.do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909828"/>
              </p:ext>
            </p:extLst>
          </p:nvPr>
        </p:nvGraphicFramePr>
        <p:xfrm>
          <a:off x="10058399" y="1503257"/>
          <a:ext cx="1980000" cy="2926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616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82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관련 사이트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클릭 시 카테고리 목록으로 이동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탑버튼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삽입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풋터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웹접근성 마크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서울시 배너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</a:rPr>
                        <a:t>인쪽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 배치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</a:rPr>
                        <a:t>문의 영역 별도 설정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300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☆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  <a:tr h="636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hlinkClick r:id="rId3"/>
                        </a:rPr>
                        <a:t>https://www.culture.go.kr/index.do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hlinkClick r:id="rId4"/>
                        </a:rPr>
                        <a:t>https://www.sebis.or.kr/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hlinkClick r:id="rId5"/>
                        </a:rPr>
                        <a:t>https://www.sasang.go.kr/index.sasang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hlinkClick r:id="rId6"/>
                        </a:rPr>
                        <a:t>https://www.suwon.go.kr/index.do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hlinkClick r:id="rId7"/>
                        </a:rPr>
                        <a:t>https://www.seongnam.go.kr/main.do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48768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id="{B12BB162-88A2-4B25-B5EB-DE648A90EF27}"/>
              </a:ext>
            </a:extLst>
          </p:cNvPr>
          <p:cNvSpPr/>
          <p:nvPr/>
        </p:nvSpPr>
        <p:spPr>
          <a:xfrm>
            <a:off x="159364" y="1376718"/>
            <a:ext cx="9811698" cy="91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70" name="표 22">
            <a:extLst>
              <a:ext uri="{FF2B5EF4-FFF2-40B4-BE49-F238E27FC236}">
                <a16:creationId xmlns:a16="http://schemas.microsoft.com/office/drawing/2014/main" id="{6E7F9C7D-E449-4B3F-9EEE-B483B8C9BF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2408"/>
              </p:ext>
            </p:extLst>
          </p:nvPr>
        </p:nvGraphicFramePr>
        <p:xfrm>
          <a:off x="159364" y="1008680"/>
          <a:ext cx="9828000" cy="3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8000">
                  <a:extLst>
                    <a:ext uri="{9D8B030D-6E8A-4147-A177-3AD203B41FA5}">
                      <a16:colId xmlns:a16="http://schemas.microsoft.com/office/drawing/2014/main" val="22596332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3D9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026716"/>
                  </a:ext>
                </a:extLst>
              </a:tr>
            </a:tbl>
          </a:graphicData>
        </a:graphic>
      </p:graphicFrame>
      <p:graphicFrame>
        <p:nvGraphicFramePr>
          <p:cNvPr id="77" name="표 12">
            <a:extLst>
              <a:ext uri="{FF2B5EF4-FFF2-40B4-BE49-F238E27FC236}">
                <a16:creationId xmlns:a16="http://schemas.microsoft.com/office/drawing/2014/main" id="{C44150C1-F42A-485A-B948-78C9D45CE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127666"/>
              </p:ext>
            </p:extLst>
          </p:nvPr>
        </p:nvGraphicFramePr>
        <p:xfrm>
          <a:off x="1607532" y="1072791"/>
          <a:ext cx="5883368" cy="238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5421">
                  <a:extLst>
                    <a:ext uri="{9D8B030D-6E8A-4147-A177-3AD203B41FA5}">
                      <a16:colId xmlns:a16="http://schemas.microsoft.com/office/drawing/2014/main" val="3948388284"/>
                    </a:ext>
                  </a:extLst>
                </a:gridCol>
                <a:gridCol w="735421">
                  <a:extLst>
                    <a:ext uri="{9D8B030D-6E8A-4147-A177-3AD203B41FA5}">
                      <a16:colId xmlns:a16="http://schemas.microsoft.com/office/drawing/2014/main" val="3902320837"/>
                    </a:ext>
                  </a:extLst>
                </a:gridCol>
                <a:gridCol w="735421">
                  <a:extLst>
                    <a:ext uri="{9D8B030D-6E8A-4147-A177-3AD203B41FA5}">
                      <a16:colId xmlns:a16="http://schemas.microsoft.com/office/drawing/2014/main" val="4217276035"/>
                    </a:ext>
                  </a:extLst>
                </a:gridCol>
                <a:gridCol w="735421">
                  <a:extLst>
                    <a:ext uri="{9D8B030D-6E8A-4147-A177-3AD203B41FA5}">
                      <a16:colId xmlns:a16="http://schemas.microsoft.com/office/drawing/2014/main" val="3759902988"/>
                    </a:ext>
                  </a:extLst>
                </a:gridCol>
                <a:gridCol w="735421">
                  <a:extLst>
                    <a:ext uri="{9D8B030D-6E8A-4147-A177-3AD203B41FA5}">
                      <a16:colId xmlns:a16="http://schemas.microsoft.com/office/drawing/2014/main" val="1274661166"/>
                    </a:ext>
                  </a:extLst>
                </a:gridCol>
                <a:gridCol w="735421">
                  <a:extLst>
                    <a:ext uri="{9D8B030D-6E8A-4147-A177-3AD203B41FA5}">
                      <a16:colId xmlns:a16="http://schemas.microsoft.com/office/drawing/2014/main" val="2918771525"/>
                    </a:ext>
                  </a:extLst>
                </a:gridCol>
                <a:gridCol w="735421">
                  <a:extLst>
                    <a:ext uri="{9D8B030D-6E8A-4147-A177-3AD203B41FA5}">
                      <a16:colId xmlns:a16="http://schemas.microsoft.com/office/drawing/2014/main" val="394993296"/>
                    </a:ext>
                  </a:extLst>
                </a:gridCol>
                <a:gridCol w="735421">
                  <a:extLst>
                    <a:ext uri="{9D8B030D-6E8A-4147-A177-3AD203B41FA5}">
                      <a16:colId xmlns:a16="http://schemas.microsoft.com/office/drawing/2014/main" val="3682429208"/>
                    </a:ext>
                  </a:extLst>
                </a:gridCol>
              </a:tblGrid>
              <a:tr h="238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생활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행정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교통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복지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안전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교육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관광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주요기관</a:t>
                      </a:r>
                    </a:p>
                  </a:txBody>
                  <a:tcPr marL="36000" marR="36000" marT="3600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2598"/>
                  </a:ext>
                </a:extLst>
              </a:tr>
            </a:tbl>
          </a:graphicData>
        </a:graphic>
      </p:graphicFrame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CE1C672F-A824-4D55-A7B3-91B1EF94B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422682"/>
              </p:ext>
            </p:extLst>
          </p:nvPr>
        </p:nvGraphicFramePr>
        <p:xfrm>
          <a:off x="416659" y="1060163"/>
          <a:ext cx="823763" cy="263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3763">
                  <a:extLst>
                    <a:ext uri="{9D8B030D-6E8A-4147-A177-3AD203B41FA5}">
                      <a16:colId xmlns:a16="http://schemas.microsoft.com/office/drawing/2014/main" val="1731476041"/>
                    </a:ext>
                  </a:extLst>
                </a:gridCol>
              </a:tblGrid>
              <a:tr h="2633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관련 사이트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39253"/>
                  </a:ext>
                </a:extLst>
              </a:tr>
            </a:tbl>
          </a:graphicData>
        </a:graphic>
      </p:graphicFrame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9F5800B-23D3-4B60-A80B-D81ADB181673}"/>
              </a:ext>
            </a:extLst>
          </p:cNvPr>
          <p:cNvSpPr/>
          <p:nvPr/>
        </p:nvSpPr>
        <p:spPr>
          <a:xfrm>
            <a:off x="153601" y="1376719"/>
            <a:ext cx="9817461" cy="1602152"/>
          </a:xfrm>
          <a:prstGeom prst="roundRect">
            <a:avLst>
              <a:gd name="adj" fmla="val 0"/>
            </a:avLst>
          </a:prstGeom>
          <a:solidFill>
            <a:srgbClr val="505C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23CF825-3FDA-4650-AB1E-8E7974044E5E}"/>
              </a:ext>
            </a:extLst>
          </p:cNvPr>
          <p:cNvSpPr txBox="1"/>
          <p:nvPr/>
        </p:nvSpPr>
        <p:spPr>
          <a:xfrm>
            <a:off x="420792" y="1466275"/>
            <a:ext cx="42867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rgbClr val="C4CDDA"/>
                </a:solidFill>
              </a:rPr>
              <a:t>개인정보처리방침</a:t>
            </a:r>
            <a:r>
              <a:rPr lang="ko-KR" altLang="en-US" sz="9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| 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저작권정책 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| 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담당자 찾기 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| 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찾아오시는 길 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|  </a:t>
            </a:r>
            <a:r>
              <a:rPr lang="ko-KR" altLang="en-US" sz="900" dirty="0" err="1">
                <a:solidFill>
                  <a:schemeClr val="bg1">
                    <a:lumMod val="85000"/>
                  </a:schemeClr>
                </a:solidFill>
              </a:rPr>
              <a:t>사이트맵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A37BEB2-02D3-4CA9-88AE-778C3B900883}"/>
              </a:ext>
            </a:extLst>
          </p:cNvPr>
          <p:cNvSpPr txBox="1"/>
          <p:nvPr/>
        </p:nvSpPr>
        <p:spPr>
          <a:xfrm>
            <a:off x="2242902" y="1991641"/>
            <a:ext cx="4091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50" dirty="0">
                <a:solidFill>
                  <a:schemeClr val="bg1"/>
                </a:solidFill>
              </a:rPr>
              <a:t>· </a:t>
            </a:r>
            <a:r>
              <a:rPr lang="ko-KR" altLang="en-US" sz="800" spc="-50" dirty="0" err="1">
                <a:solidFill>
                  <a:schemeClr val="bg1"/>
                </a:solidFill>
              </a:rPr>
              <a:t>당직실</a:t>
            </a:r>
            <a:r>
              <a:rPr lang="ko-KR" altLang="en-US" sz="800" spc="-50" dirty="0">
                <a:solidFill>
                  <a:schemeClr val="bg1"/>
                </a:solidFill>
              </a:rPr>
              <a:t> </a:t>
            </a:r>
            <a:r>
              <a:rPr lang="en-US" altLang="ko-KR" sz="800" spc="-50" dirty="0">
                <a:solidFill>
                  <a:schemeClr val="bg1"/>
                </a:solidFill>
              </a:rPr>
              <a:t>/ </a:t>
            </a:r>
            <a:r>
              <a:rPr lang="ko-KR" altLang="en-US" sz="800" spc="-50" dirty="0">
                <a:solidFill>
                  <a:schemeClr val="bg1"/>
                </a:solidFill>
              </a:rPr>
              <a:t>야간</a:t>
            </a:r>
            <a:r>
              <a:rPr lang="en-US" altLang="ko-KR" sz="800" spc="-50" dirty="0">
                <a:solidFill>
                  <a:schemeClr val="bg1"/>
                </a:solidFill>
              </a:rPr>
              <a:t>·</a:t>
            </a:r>
            <a:r>
              <a:rPr lang="ko-KR" altLang="en-US" sz="800" spc="-50" dirty="0">
                <a:solidFill>
                  <a:schemeClr val="bg1"/>
                </a:solidFill>
              </a:rPr>
              <a:t>공휴일 </a:t>
            </a:r>
            <a:r>
              <a:rPr lang="en-US" altLang="ko-KR" sz="800" spc="-50" dirty="0">
                <a:solidFill>
                  <a:schemeClr val="bg1"/>
                </a:solidFill>
              </a:rPr>
              <a:t>02-3423-6000~3   · FAX. 02-3423-8800</a:t>
            </a:r>
            <a:endParaRPr lang="ko-KR" altLang="en-US" sz="800" spc="-50" dirty="0">
              <a:solidFill>
                <a:schemeClr val="bg1"/>
              </a:solidFill>
            </a:endParaRPr>
          </a:p>
        </p:txBody>
      </p:sp>
      <p:sp>
        <p:nvSpPr>
          <p:cNvPr id="75" name="모서리가 둥근 직사각형 153">
            <a:extLst>
              <a:ext uri="{FF2B5EF4-FFF2-40B4-BE49-F238E27FC236}">
                <a16:creationId xmlns:a16="http://schemas.microsoft.com/office/drawing/2014/main" id="{A42B667E-D440-454B-A833-7B32F63DA05B}"/>
              </a:ext>
            </a:extLst>
          </p:cNvPr>
          <p:cNvSpPr/>
          <p:nvPr/>
        </p:nvSpPr>
        <p:spPr>
          <a:xfrm>
            <a:off x="7753859" y="1981855"/>
            <a:ext cx="1900643" cy="478800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서울시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배너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CA81B215-3A6E-4E15-A87E-C9CF846A5B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7979" y="1983964"/>
            <a:ext cx="717715" cy="477018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8E3126D8-D01F-4FDB-9E56-60C087115334}"/>
              </a:ext>
            </a:extLst>
          </p:cNvPr>
          <p:cNvSpPr txBox="1"/>
          <p:nvPr/>
        </p:nvSpPr>
        <p:spPr>
          <a:xfrm>
            <a:off x="2278163" y="2190362"/>
            <a:ext cx="2919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pc="-50" dirty="0">
                <a:solidFill>
                  <a:schemeClr val="bg1">
                    <a:lumMod val="85000"/>
                  </a:schemeClr>
                </a:solidFill>
              </a:rPr>
              <a:t>(06090)</a:t>
            </a:r>
            <a:r>
              <a:rPr lang="ko-KR" altLang="en-US" sz="800" spc="-50" dirty="0">
                <a:solidFill>
                  <a:schemeClr val="bg1">
                    <a:lumMod val="85000"/>
                  </a:schemeClr>
                </a:solidFill>
              </a:rPr>
              <a:t>서울특별시 강남구 </a:t>
            </a:r>
            <a:r>
              <a:rPr lang="ko-KR" altLang="en-US" sz="800" spc="-50" dirty="0" err="1">
                <a:solidFill>
                  <a:schemeClr val="bg1">
                    <a:lumMod val="85000"/>
                  </a:schemeClr>
                </a:solidFill>
              </a:rPr>
              <a:t>학동로</a:t>
            </a:r>
            <a:r>
              <a:rPr lang="en-US" altLang="ko-KR" sz="800" spc="-50" dirty="0">
                <a:solidFill>
                  <a:schemeClr val="bg1">
                    <a:lumMod val="85000"/>
                  </a:schemeClr>
                </a:solidFill>
              </a:rPr>
              <a:t> (</a:t>
            </a:r>
            <a:r>
              <a:rPr lang="ko-KR" altLang="en-US" sz="800" spc="-50" dirty="0">
                <a:solidFill>
                  <a:schemeClr val="bg1">
                    <a:lumMod val="85000"/>
                  </a:schemeClr>
                </a:solidFill>
              </a:rPr>
              <a:t>삼성동</a:t>
            </a:r>
            <a:r>
              <a:rPr lang="en-US" altLang="ko-KR" sz="800" spc="-5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en-US" altLang="ko-KR" sz="800" spc="-50" dirty="0">
                <a:solidFill>
                  <a:schemeClr val="bg1">
                    <a:lumMod val="85000"/>
                  </a:schemeClr>
                </a:solidFill>
              </a:rPr>
              <a:t>COPYRIGHT 2024 GANGNAM-GU OFFICE, ALL RIGHTS RESERVED.</a:t>
            </a:r>
            <a:endParaRPr lang="ko-KR" altLang="en-US" sz="800" spc="-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17AB25B-51E2-4A51-9E89-B8C4878D3BC3}"/>
              </a:ext>
            </a:extLst>
          </p:cNvPr>
          <p:cNvSpPr txBox="1"/>
          <p:nvPr/>
        </p:nvSpPr>
        <p:spPr>
          <a:xfrm>
            <a:off x="911787" y="1991641"/>
            <a:ext cx="13064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pc="-50" dirty="0">
                <a:solidFill>
                  <a:schemeClr val="bg1"/>
                </a:solidFill>
              </a:rPr>
              <a:t>대표번호</a:t>
            </a:r>
            <a:endParaRPr lang="en-US" altLang="ko-KR" sz="800" spc="-50" dirty="0">
              <a:solidFill>
                <a:schemeClr val="bg1"/>
              </a:solidFill>
            </a:endParaRPr>
          </a:p>
          <a:p>
            <a:r>
              <a:rPr lang="en-US" altLang="ko-KR" sz="1400" b="1" spc="-50" dirty="0">
                <a:solidFill>
                  <a:schemeClr val="bg1"/>
                </a:solidFill>
              </a:rPr>
              <a:t>02-3423-5114</a:t>
            </a:r>
            <a:endParaRPr lang="ko-KR" altLang="en-US" sz="1400" b="1" spc="-50" dirty="0">
              <a:solidFill>
                <a:schemeClr val="bg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A6602EF-57AF-448F-83EE-026792182579}"/>
              </a:ext>
            </a:extLst>
          </p:cNvPr>
          <p:cNvGrpSpPr/>
          <p:nvPr/>
        </p:nvGrpSpPr>
        <p:grpSpPr>
          <a:xfrm>
            <a:off x="9464277" y="1071694"/>
            <a:ext cx="432000" cy="432000"/>
            <a:chOff x="9464277" y="3588362"/>
            <a:chExt cx="432000" cy="432000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3070A154-4FCB-4B10-B0DB-0E0156875A1F}"/>
                </a:ext>
              </a:extLst>
            </p:cNvPr>
            <p:cNvSpPr/>
            <p:nvPr/>
          </p:nvSpPr>
          <p:spPr>
            <a:xfrm>
              <a:off x="9464277" y="3588362"/>
              <a:ext cx="432000" cy="432000"/>
            </a:xfrm>
            <a:prstGeom prst="roundRect">
              <a:avLst/>
            </a:prstGeom>
            <a:solidFill>
              <a:srgbClr val="3C78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L 도형 94">
              <a:extLst>
                <a:ext uri="{FF2B5EF4-FFF2-40B4-BE49-F238E27FC236}">
                  <a16:creationId xmlns:a16="http://schemas.microsoft.com/office/drawing/2014/main" id="{7DBC9A50-C57B-43B3-8829-41787C31C21D}"/>
                </a:ext>
              </a:extLst>
            </p:cNvPr>
            <p:cNvSpPr/>
            <p:nvPr/>
          </p:nvSpPr>
          <p:spPr>
            <a:xfrm rot="8100000">
              <a:off x="9617277" y="3700268"/>
              <a:ext cx="126000" cy="126000"/>
            </a:xfrm>
            <a:prstGeom prst="corner">
              <a:avLst>
                <a:gd name="adj1" fmla="val 11912"/>
                <a:gd name="adj2" fmla="val 119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874C377-13F7-4557-92FF-41BABB63A83E}"/>
                </a:ext>
              </a:extLst>
            </p:cNvPr>
            <p:cNvSpPr txBox="1"/>
            <p:nvPr/>
          </p:nvSpPr>
          <p:spPr>
            <a:xfrm>
              <a:off x="9490962" y="3777278"/>
              <a:ext cx="3786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TOP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그래픽 10" descr="수신기 단색으로 채워진">
            <a:extLst>
              <a:ext uri="{FF2B5EF4-FFF2-40B4-BE49-F238E27FC236}">
                <a16:creationId xmlns:a16="http://schemas.microsoft.com/office/drawing/2014/main" id="{D7500713-3292-466C-9388-AE012F4B26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5226" y="2024871"/>
            <a:ext cx="396000" cy="396000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A6F2543-7D34-43F7-AF34-6BDD2DCED487}"/>
              </a:ext>
            </a:extLst>
          </p:cNvPr>
          <p:cNvCxnSpPr>
            <a:cxnSpLocks/>
          </p:cNvCxnSpPr>
          <p:nvPr/>
        </p:nvCxnSpPr>
        <p:spPr>
          <a:xfrm>
            <a:off x="153601" y="1778036"/>
            <a:ext cx="9817200" cy="0"/>
          </a:xfrm>
          <a:prstGeom prst="line">
            <a:avLst/>
          </a:prstGeom>
          <a:ln>
            <a:solidFill>
              <a:srgbClr val="8C9E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Number 4">
            <a:extLst>
              <a:ext uri="{FF2B5EF4-FFF2-40B4-BE49-F238E27FC236}">
                <a16:creationId xmlns:a16="http://schemas.microsoft.com/office/drawing/2014/main" id="{35B52E01-E8B3-4311-8696-415C07C8DFC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06836" y="2421871"/>
            <a:ext cx="360000" cy="323250"/>
          </a:xfrm>
          <a:custGeom>
            <a:avLst/>
            <a:gdLst>
              <a:gd name="T0" fmla="*/ 2671 w 5424"/>
              <a:gd name="T1" fmla="*/ 1212 h 4863"/>
              <a:gd name="T2" fmla="*/ 2546 w 5424"/>
              <a:gd name="T3" fmla="*/ 3532 h 4863"/>
              <a:gd name="T4" fmla="*/ 2094 w 5424"/>
              <a:gd name="T5" fmla="*/ 1061 h 4863"/>
              <a:gd name="T6" fmla="*/ 1843 w 5424"/>
              <a:gd name="T7" fmla="*/ 2365 h 4863"/>
              <a:gd name="T8" fmla="*/ 3462 w 5424"/>
              <a:gd name="T9" fmla="*/ 2290 h 4863"/>
              <a:gd name="T10" fmla="*/ 2828 w 5424"/>
              <a:gd name="T11" fmla="*/ 80 h 4863"/>
              <a:gd name="T12" fmla="*/ 778 w 5424"/>
              <a:gd name="T13" fmla="*/ 813 h 4863"/>
              <a:gd name="T14" fmla="*/ 292 w 5424"/>
              <a:gd name="T15" fmla="*/ 2043 h 4863"/>
              <a:gd name="T16" fmla="*/ 3236 w 5424"/>
              <a:gd name="T17" fmla="*/ 4230 h 4863"/>
              <a:gd name="T18" fmla="*/ 4124 w 5424"/>
              <a:gd name="T19" fmla="*/ 3843 h 4863"/>
              <a:gd name="T20" fmla="*/ 4265 w 5424"/>
              <a:gd name="T21" fmla="*/ 381 h 4863"/>
              <a:gd name="T22" fmla="*/ 3658 w 5424"/>
              <a:gd name="T23" fmla="*/ 121 h 4863"/>
              <a:gd name="T24" fmla="*/ 2652 w 5424"/>
              <a:gd name="T25" fmla="*/ 444 h 4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24" h="4863">
                <a:moveTo>
                  <a:pt x="2671" y="1212"/>
                </a:moveTo>
                <a:cubicBezTo>
                  <a:pt x="2649" y="1967"/>
                  <a:pt x="2370" y="2827"/>
                  <a:pt x="2546" y="3532"/>
                </a:cubicBezTo>
                <a:moveTo>
                  <a:pt x="2094" y="1061"/>
                </a:moveTo>
                <a:cubicBezTo>
                  <a:pt x="2184" y="1359"/>
                  <a:pt x="1573" y="2176"/>
                  <a:pt x="1843" y="2365"/>
                </a:cubicBezTo>
                <a:cubicBezTo>
                  <a:pt x="2157" y="2585"/>
                  <a:pt x="3205" y="2437"/>
                  <a:pt x="3462" y="2290"/>
                </a:cubicBezTo>
                <a:moveTo>
                  <a:pt x="2828" y="80"/>
                </a:moveTo>
                <a:cubicBezTo>
                  <a:pt x="2062" y="59"/>
                  <a:pt x="1128" y="239"/>
                  <a:pt x="778" y="813"/>
                </a:cubicBezTo>
                <a:cubicBezTo>
                  <a:pt x="539" y="1205"/>
                  <a:pt x="405" y="1569"/>
                  <a:pt x="292" y="2043"/>
                </a:cubicBezTo>
                <a:cubicBezTo>
                  <a:pt x="0" y="3262"/>
                  <a:pt x="1968" y="4863"/>
                  <a:pt x="3236" y="4230"/>
                </a:cubicBezTo>
                <a:cubicBezTo>
                  <a:pt x="3450" y="4123"/>
                  <a:pt x="3935" y="4045"/>
                  <a:pt x="4124" y="3843"/>
                </a:cubicBezTo>
                <a:cubicBezTo>
                  <a:pt x="5424" y="2459"/>
                  <a:pt x="5420" y="1334"/>
                  <a:pt x="4265" y="381"/>
                </a:cubicBezTo>
                <a:cubicBezTo>
                  <a:pt x="4039" y="195"/>
                  <a:pt x="3819" y="214"/>
                  <a:pt x="3658" y="121"/>
                </a:cubicBezTo>
                <a:cubicBezTo>
                  <a:pt x="3445" y="0"/>
                  <a:pt x="3097" y="354"/>
                  <a:pt x="2652" y="444"/>
                </a:cubicBezTo>
              </a:path>
            </a:pathLst>
          </a:custGeom>
          <a:noFill/>
          <a:ln w="38100" cap="rnd">
            <a:solidFill>
              <a:srgbClr val="505C6D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47" name="Number 3">
            <a:extLst>
              <a:ext uri="{FF2B5EF4-FFF2-40B4-BE49-F238E27FC236}">
                <a16:creationId xmlns:a16="http://schemas.microsoft.com/office/drawing/2014/main" id="{5608071E-5BF6-4AFD-96D7-EC543F5525B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9300" y="2122081"/>
            <a:ext cx="351372" cy="360000"/>
          </a:xfrm>
          <a:custGeom>
            <a:avLst/>
            <a:gdLst>
              <a:gd name="T0" fmla="*/ 2258 w 5065"/>
              <a:gd name="T1" fmla="*/ 322 h 5186"/>
              <a:gd name="T2" fmla="*/ 696 w 5065"/>
              <a:gd name="T3" fmla="*/ 939 h 5186"/>
              <a:gd name="T4" fmla="*/ 538 w 5065"/>
              <a:gd name="T5" fmla="*/ 3828 h 5186"/>
              <a:gd name="T6" fmla="*/ 4780 w 5065"/>
              <a:gd name="T7" fmla="*/ 2804 h 5186"/>
              <a:gd name="T8" fmla="*/ 4622 w 5065"/>
              <a:gd name="T9" fmla="*/ 926 h 5186"/>
              <a:gd name="T10" fmla="*/ 2902 w 5065"/>
              <a:gd name="T11" fmla="*/ 190 h 5186"/>
              <a:gd name="T12" fmla="*/ 2596 w 5065"/>
              <a:gd name="T13" fmla="*/ 298 h 5186"/>
              <a:gd name="T14" fmla="*/ 1589 w 5065"/>
              <a:gd name="T15" fmla="*/ 1622 h 5186"/>
              <a:gd name="T16" fmla="*/ 2849 w 5065"/>
              <a:gd name="T17" fmla="*/ 1582 h 5186"/>
              <a:gd name="T18" fmla="*/ 2088 w 5065"/>
              <a:gd name="T19" fmla="*/ 2252 h 5186"/>
              <a:gd name="T20" fmla="*/ 3227 w 5065"/>
              <a:gd name="T21" fmla="*/ 3112 h 5186"/>
              <a:gd name="T22" fmla="*/ 2360 w 5065"/>
              <a:gd name="T23" fmla="*/ 3414 h 5186"/>
              <a:gd name="T24" fmla="*/ 1694 w 5065"/>
              <a:gd name="T25" fmla="*/ 3408 h 5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65" h="5186">
                <a:moveTo>
                  <a:pt x="2258" y="322"/>
                </a:moveTo>
                <a:cubicBezTo>
                  <a:pt x="1759" y="406"/>
                  <a:pt x="1132" y="741"/>
                  <a:pt x="696" y="939"/>
                </a:cubicBezTo>
                <a:cubicBezTo>
                  <a:pt x="13" y="1249"/>
                  <a:pt x="0" y="3290"/>
                  <a:pt x="538" y="3828"/>
                </a:cubicBezTo>
                <a:cubicBezTo>
                  <a:pt x="1897" y="5186"/>
                  <a:pt x="4397" y="4718"/>
                  <a:pt x="4780" y="2804"/>
                </a:cubicBezTo>
                <a:cubicBezTo>
                  <a:pt x="4888" y="2261"/>
                  <a:pt x="5065" y="1369"/>
                  <a:pt x="4622" y="926"/>
                </a:cubicBezTo>
                <a:cubicBezTo>
                  <a:pt x="4320" y="624"/>
                  <a:pt x="3474" y="0"/>
                  <a:pt x="2902" y="190"/>
                </a:cubicBezTo>
                <a:cubicBezTo>
                  <a:pt x="2676" y="266"/>
                  <a:pt x="2828" y="295"/>
                  <a:pt x="2596" y="298"/>
                </a:cubicBezTo>
                <a:moveTo>
                  <a:pt x="1589" y="1622"/>
                </a:moveTo>
                <a:cubicBezTo>
                  <a:pt x="1917" y="1226"/>
                  <a:pt x="2664" y="1026"/>
                  <a:pt x="2849" y="1582"/>
                </a:cubicBezTo>
                <a:cubicBezTo>
                  <a:pt x="2988" y="1999"/>
                  <a:pt x="2139" y="2224"/>
                  <a:pt x="2088" y="2252"/>
                </a:cubicBezTo>
                <a:cubicBezTo>
                  <a:pt x="2240" y="2296"/>
                  <a:pt x="3640" y="2592"/>
                  <a:pt x="3227" y="3112"/>
                </a:cubicBezTo>
                <a:cubicBezTo>
                  <a:pt x="3044" y="3342"/>
                  <a:pt x="2631" y="3320"/>
                  <a:pt x="2360" y="3414"/>
                </a:cubicBezTo>
                <a:cubicBezTo>
                  <a:pt x="2215" y="3465"/>
                  <a:pt x="1817" y="3435"/>
                  <a:pt x="1694" y="3408"/>
                </a:cubicBezTo>
              </a:path>
            </a:pathLst>
          </a:custGeom>
          <a:noFill/>
          <a:ln w="38100" cap="rnd">
            <a:solidFill>
              <a:srgbClr val="FFDA48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89D36D3-FD7D-4F1B-ABA5-48C74FC5F76B}"/>
              </a:ext>
            </a:extLst>
          </p:cNvPr>
          <p:cNvCxnSpPr/>
          <p:nvPr/>
        </p:nvCxnSpPr>
        <p:spPr>
          <a:xfrm>
            <a:off x="1402544" y="1112649"/>
            <a:ext cx="0" cy="159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Number 2">
            <a:extLst>
              <a:ext uri="{FF2B5EF4-FFF2-40B4-BE49-F238E27FC236}">
                <a16:creationId xmlns:a16="http://schemas.microsoft.com/office/drawing/2014/main" id="{9C032427-EFED-4F9D-8FFE-C31F53CFAC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40235" y="917481"/>
            <a:ext cx="427651" cy="360000"/>
          </a:xfrm>
          <a:custGeom>
            <a:avLst/>
            <a:gdLst>
              <a:gd name="T0" fmla="*/ 2642 w 5993"/>
              <a:gd name="T1" fmla="*/ 127 h 5044"/>
              <a:gd name="T2" fmla="*/ 1012 w 5993"/>
              <a:gd name="T3" fmla="*/ 1299 h 5044"/>
              <a:gd name="T4" fmla="*/ 3261 w 5993"/>
              <a:gd name="T5" fmla="*/ 4450 h 5044"/>
              <a:gd name="T6" fmla="*/ 4150 w 5993"/>
              <a:gd name="T7" fmla="*/ 356 h 5044"/>
              <a:gd name="T8" fmla="*/ 2642 w 5993"/>
              <a:gd name="T9" fmla="*/ 127 h 5044"/>
              <a:gd name="T10" fmla="*/ 2063 w 5993"/>
              <a:gd name="T11" fmla="*/ 1622 h 5044"/>
              <a:gd name="T12" fmla="*/ 3356 w 5993"/>
              <a:gd name="T13" fmla="*/ 1972 h 5044"/>
              <a:gd name="T14" fmla="*/ 2251 w 5993"/>
              <a:gd name="T15" fmla="*/ 3104 h 5044"/>
              <a:gd name="T16" fmla="*/ 1874 w 5993"/>
              <a:gd name="T17" fmla="*/ 3400 h 5044"/>
              <a:gd name="T18" fmla="*/ 3571 w 5993"/>
              <a:gd name="T19" fmla="*/ 3535 h 5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3" h="5044">
                <a:moveTo>
                  <a:pt x="2642" y="127"/>
                </a:moveTo>
                <a:cubicBezTo>
                  <a:pt x="1959" y="391"/>
                  <a:pt x="1433" y="629"/>
                  <a:pt x="1012" y="1299"/>
                </a:cubicBezTo>
                <a:cubicBezTo>
                  <a:pt x="0" y="2911"/>
                  <a:pt x="1119" y="5044"/>
                  <a:pt x="3261" y="4450"/>
                </a:cubicBezTo>
                <a:cubicBezTo>
                  <a:pt x="5011" y="3966"/>
                  <a:pt x="5993" y="1436"/>
                  <a:pt x="4150" y="356"/>
                </a:cubicBezTo>
                <a:cubicBezTo>
                  <a:pt x="3741" y="116"/>
                  <a:pt x="2981" y="0"/>
                  <a:pt x="2642" y="127"/>
                </a:cubicBezTo>
                <a:close/>
                <a:moveTo>
                  <a:pt x="2063" y="1622"/>
                </a:moveTo>
                <a:cubicBezTo>
                  <a:pt x="2255" y="891"/>
                  <a:pt x="3788" y="1107"/>
                  <a:pt x="3356" y="1972"/>
                </a:cubicBezTo>
                <a:cubicBezTo>
                  <a:pt x="3106" y="2471"/>
                  <a:pt x="2689" y="2884"/>
                  <a:pt x="2251" y="3104"/>
                </a:cubicBezTo>
                <a:cubicBezTo>
                  <a:pt x="2108" y="3175"/>
                  <a:pt x="1952" y="3284"/>
                  <a:pt x="1874" y="3400"/>
                </a:cubicBezTo>
                <a:cubicBezTo>
                  <a:pt x="1996" y="3354"/>
                  <a:pt x="3507" y="3410"/>
                  <a:pt x="3571" y="3535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66" name="Number 1">
            <a:extLst>
              <a:ext uri="{FF2B5EF4-FFF2-40B4-BE49-F238E27FC236}">
                <a16:creationId xmlns:a16="http://schemas.microsoft.com/office/drawing/2014/main" id="{DA0B10E4-1B88-4B93-8BB9-7AB20C528AD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00799" y="993616"/>
            <a:ext cx="362199" cy="360000"/>
          </a:xfrm>
          <a:custGeom>
            <a:avLst/>
            <a:gdLst>
              <a:gd name="T0" fmla="*/ 2782 w 5576"/>
              <a:gd name="T1" fmla="*/ 543 h 5550"/>
              <a:gd name="T2" fmla="*/ 762 w 5576"/>
              <a:gd name="T3" fmla="*/ 1594 h 5550"/>
              <a:gd name="T4" fmla="*/ 156 w 5576"/>
              <a:gd name="T5" fmla="*/ 3601 h 5550"/>
              <a:gd name="T6" fmla="*/ 4116 w 5576"/>
              <a:gd name="T7" fmla="*/ 4409 h 5550"/>
              <a:gd name="T8" fmla="*/ 2755 w 5576"/>
              <a:gd name="T9" fmla="*/ 1055 h 5550"/>
              <a:gd name="T10" fmla="*/ 1543 w 5576"/>
              <a:gd name="T11" fmla="*/ 2887 h 5550"/>
              <a:gd name="T12" fmla="*/ 2984 w 5576"/>
              <a:gd name="T13" fmla="*/ 1702 h 5550"/>
              <a:gd name="T14" fmla="*/ 2674 w 5576"/>
              <a:gd name="T15" fmla="*/ 2833 h 5550"/>
              <a:gd name="T16" fmla="*/ 2567 w 5576"/>
              <a:gd name="T17" fmla="*/ 4072 h 5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76" h="5550">
                <a:moveTo>
                  <a:pt x="2782" y="543"/>
                </a:moveTo>
                <a:cubicBezTo>
                  <a:pt x="1968" y="435"/>
                  <a:pt x="1102" y="914"/>
                  <a:pt x="762" y="1594"/>
                </a:cubicBezTo>
                <a:cubicBezTo>
                  <a:pt x="464" y="2190"/>
                  <a:pt x="0" y="2824"/>
                  <a:pt x="156" y="3601"/>
                </a:cubicBezTo>
                <a:cubicBezTo>
                  <a:pt x="504" y="5342"/>
                  <a:pt x="2975" y="5550"/>
                  <a:pt x="4116" y="4409"/>
                </a:cubicBezTo>
                <a:cubicBezTo>
                  <a:pt x="5576" y="2948"/>
                  <a:pt x="4601" y="0"/>
                  <a:pt x="2755" y="1055"/>
                </a:cubicBezTo>
                <a:moveTo>
                  <a:pt x="1543" y="2887"/>
                </a:moveTo>
                <a:cubicBezTo>
                  <a:pt x="1795" y="2874"/>
                  <a:pt x="2984" y="1608"/>
                  <a:pt x="2984" y="1702"/>
                </a:cubicBezTo>
                <a:cubicBezTo>
                  <a:pt x="2984" y="1991"/>
                  <a:pt x="2751" y="2525"/>
                  <a:pt x="2674" y="2833"/>
                </a:cubicBezTo>
                <a:cubicBezTo>
                  <a:pt x="2577" y="3223"/>
                  <a:pt x="2616" y="3675"/>
                  <a:pt x="2567" y="4072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B991BF7-AB16-4332-AD43-DF49DE6A3D89}"/>
              </a:ext>
            </a:extLst>
          </p:cNvPr>
          <p:cNvSpPr txBox="1"/>
          <p:nvPr/>
        </p:nvSpPr>
        <p:spPr>
          <a:xfrm>
            <a:off x="954975" y="2359639"/>
            <a:ext cx="12633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50" dirty="0">
                <a:solidFill>
                  <a:schemeClr val="bg1"/>
                </a:solidFill>
              </a:rPr>
              <a:t>(120 </a:t>
            </a:r>
            <a:r>
              <a:rPr lang="ko-KR" altLang="en-US" sz="800" spc="-50" dirty="0" err="1">
                <a:solidFill>
                  <a:schemeClr val="bg1"/>
                </a:solidFill>
              </a:rPr>
              <a:t>다산콜센터로</a:t>
            </a:r>
            <a:r>
              <a:rPr lang="ko-KR" altLang="en-US" sz="800" spc="-50" dirty="0">
                <a:solidFill>
                  <a:schemeClr val="bg1"/>
                </a:solidFill>
              </a:rPr>
              <a:t> 연결</a:t>
            </a:r>
            <a:r>
              <a:rPr lang="en-US" altLang="ko-KR" sz="800" spc="-5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6223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  <a:endParaRPr lang="en-US" altLang="ko-KR" dirty="0"/>
          </a:p>
          <a:p>
            <a:r>
              <a:rPr lang="ko-KR" altLang="en-US" dirty="0"/>
              <a:t>바로가기</a:t>
            </a:r>
            <a:r>
              <a:rPr lang="en-US" altLang="ko-KR" dirty="0"/>
              <a:t>, </a:t>
            </a:r>
            <a:r>
              <a:rPr lang="ko-KR" altLang="en-US" dirty="0"/>
              <a:t>주요 서비스 링크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https://gangnam.go.kr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65369"/>
              </p:ext>
            </p:extLst>
          </p:nvPr>
        </p:nvGraphicFramePr>
        <p:xfrm>
          <a:off x="10067925" y="1503359"/>
          <a:ext cx="1970474" cy="236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090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5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민선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 공약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복지포털은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링크 변경예정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3119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☆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48768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743478"/>
              </p:ext>
            </p:extLst>
          </p:nvPr>
        </p:nvGraphicFramePr>
        <p:xfrm>
          <a:off x="5210097" y="1268761"/>
          <a:ext cx="4550854" cy="316384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385427">
                  <a:extLst>
                    <a:ext uri="{9D8B030D-6E8A-4147-A177-3AD203B41FA5}">
                      <a16:colId xmlns:a16="http://schemas.microsoft.com/office/drawing/2014/main" val="2877282613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63515386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460692187"/>
                    </a:ext>
                  </a:extLst>
                </a:gridCol>
                <a:gridCol w="385427">
                  <a:extLst>
                    <a:ext uri="{9D8B030D-6E8A-4147-A177-3AD203B41FA5}">
                      <a16:colId xmlns:a16="http://schemas.microsoft.com/office/drawing/2014/main" val="1061963101"/>
                    </a:ext>
                  </a:extLst>
                </a:gridCol>
                <a:gridCol w="612000">
                  <a:extLst>
                    <a:ext uri="{9D8B030D-6E8A-4147-A177-3AD203B41FA5}">
                      <a16:colId xmlns:a16="http://schemas.microsoft.com/office/drawing/2014/main" val="2839526765"/>
                    </a:ext>
                  </a:extLst>
                </a:gridCol>
              </a:tblGrid>
              <a:tr h="2493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순서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타이틀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링크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새창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여부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657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조직도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/dept/user/find.do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총무과</a:t>
                      </a:r>
                      <a:endParaRPr lang="en-US" sz="9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860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대형 폐기물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/waste/apply/info.do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청소행정</a:t>
                      </a:r>
                      <a:endParaRPr lang="en-US" sz="9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7705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정보화 교육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/contents/it_edu/2/view.do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endParaRPr lang="en-US" sz="9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89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문자알림서비스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/site/ticket/ticketing.do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민원여권</a:t>
                      </a:r>
                      <a:endParaRPr lang="en-US" sz="9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522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복지포털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9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etc</a:t>
                      </a:r>
                      <a:r>
                        <a:rPr lang="en-US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/information/</a:t>
                      </a:r>
                      <a:r>
                        <a:rPr lang="en-US" sz="900" b="0" i="0" u="none" strike="noStrike" dirty="0" err="1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disability_support</a:t>
                      </a:r>
                      <a:r>
                        <a:rPr lang="en-US" sz="900" b="0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/index.html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Y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복지</a:t>
                      </a:r>
                      <a:endParaRPr lang="en-US" sz="9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02748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청사안내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/contents/guoffice/1/view.do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</a:rPr>
                        <a:t>N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총무과</a:t>
                      </a:r>
                      <a:endParaRPr lang="en-US" sz="9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2156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여권민원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/contents/center_minwon/1/view.do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민원여권</a:t>
                      </a:r>
                      <a:endParaRPr lang="en-US" sz="9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90082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민원서식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/board/B_000060/list.do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민원여권</a:t>
                      </a:r>
                      <a:endParaRPr lang="en-US" sz="9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880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주정차</a:t>
                      </a:r>
                      <a:r>
                        <a:rPr lang="ko-KR" altLang="en-US" sz="900" u="none" strike="noStrike" dirty="0">
                          <a:effectLst/>
                        </a:rPr>
                        <a:t> 단속조회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https://traffic.gangnam.go.kr/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도로주차</a:t>
                      </a:r>
                      <a:endParaRPr lang="en-US" sz="9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9758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문화체육통합예약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https://life.gangnam.go.kr/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문화체육</a:t>
                      </a:r>
                      <a:endParaRPr lang="en-US" sz="9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09654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210098" y="89942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주요 서비스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99968B1-18F9-423F-AF75-8230FDEC9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5444"/>
              </p:ext>
            </p:extLst>
          </p:nvPr>
        </p:nvGraphicFramePr>
        <p:xfrm>
          <a:off x="286588" y="1268761"/>
          <a:ext cx="4433194" cy="2011845"/>
        </p:xfrm>
        <a:graphic>
          <a:graphicData uri="http://schemas.openxmlformats.org/drawingml/2006/table">
            <a:tbl>
              <a:tblPr>
                <a:tableStyleId>{D27102A9-8310-4765-A935-A1911B00CA55}</a:tableStyleId>
              </a:tblPr>
              <a:tblGrid>
                <a:gridCol w="433799">
                  <a:extLst>
                    <a:ext uri="{9D8B030D-6E8A-4147-A177-3AD203B41FA5}">
                      <a16:colId xmlns:a16="http://schemas.microsoft.com/office/drawing/2014/main" val="2877282613"/>
                    </a:ext>
                  </a:extLst>
                </a:gridCol>
                <a:gridCol w="1134508">
                  <a:extLst>
                    <a:ext uri="{9D8B030D-6E8A-4147-A177-3AD203B41FA5}">
                      <a16:colId xmlns:a16="http://schemas.microsoft.com/office/drawing/2014/main" val="1635153869"/>
                    </a:ext>
                  </a:extLst>
                </a:gridCol>
                <a:gridCol w="2431088">
                  <a:extLst>
                    <a:ext uri="{9D8B030D-6E8A-4147-A177-3AD203B41FA5}">
                      <a16:colId xmlns:a16="http://schemas.microsoft.com/office/drawing/2014/main" val="1460692187"/>
                    </a:ext>
                  </a:extLst>
                </a:gridCol>
                <a:gridCol w="433799">
                  <a:extLst>
                    <a:ext uri="{9D8B030D-6E8A-4147-A177-3AD203B41FA5}">
                      <a16:colId xmlns:a16="http://schemas.microsoft.com/office/drawing/2014/main" val="1061963101"/>
                    </a:ext>
                  </a:extLst>
                </a:gridCol>
              </a:tblGrid>
              <a:tr h="2493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순서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타이틀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링크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새창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여부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26576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열린구청장실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/leader/main.do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Y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186075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</a:rPr>
                        <a:t>구청장에게바란다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/contents/chairman001/1/view.do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477057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민선</a:t>
                      </a:r>
                      <a:r>
                        <a:rPr lang="en-US" altLang="ko-KR" sz="9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8</a:t>
                      </a:r>
                      <a:r>
                        <a:rPr lang="ko-KR" altLang="en-US" sz="9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기 공약</a:t>
                      </a:r>
                      <a:endParaRPr lang="ko-KR" alt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/contents/manifesto8_pledge/1/view.do</a:t>
                      </a:r>
                      <a:endParaRPr lang="en-US" sz="900" b="0" i="0" u="none" strike="noStrike" dirty="0">
                        <a:solidFill>
                          <a:srgbClr val="0070C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3890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설문조사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https://www.gangnam.go.kr/e-survey/index.do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225223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구민투표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https://mvoting.seoul.go.kr/</a:t>
                      </a:r>
                      <a:endParaRPr 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</a:rPr>
                        <a:t>Y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027484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구민의견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/board/idea_contest/list.do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</a:rPr>
                        <a:t>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209654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707152-7DBA-49BC-83A8-5D1973BB50E2}"/>
              </a:ext>
            </a:extLst>
          </p:cNvPr>
          <p:cNvSpPr txBox="1"/>
          <p:nvPr/>
        </p:nvSpPr>
        <p:spPr>
          <a:xfrm>
            <a:off x="286589" y="899428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상단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바로가기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488ED-7356-4C90-94EA-C1090140AFB1}"/>
              </a:ext>
            </a:extLst>
          </p:cNvPr>
          <p:cNvSpPr txBox="1"/>
          <p:nvPr/>
        </p:nvSpPr>
        <p:spPr>
          <a:xfrm>
            <a:off x="1274618" y="54494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05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  <a:endParaRPr lang="en-US" altLang="ko-KR" dirty="0"/>
          </a:p>
          <a:p>
            <a:r>
              <a:rPr lang="ko-KR" altLang="en-US" dirty="0" err="1"/>
              <a:t>빠른민원</a:t>
            </a:r>
            <a:r>
              <a:rPr lang="ko-KR" altLang="en-US" dirty="0"/>
              <a:t> 리스트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https://gangnam.go.kr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0067925" y="1503359"/>
          <a:ext cx="1970474" cy="236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090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5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3119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☆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48768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387777"/>
              </p:ext>
            </p:extLst>
          </p:nvPr>
        </p:nvGraphicFramePr>
        <p:xfrm>
          <a:off x="237645" y="1055370"/>
          <a:ext cx="4645613" cy="550494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614689">
                  <a:extLst>
                    <a:ext uri="{9D8B030D-6E8A-4147-A177-3AD203B41FA5}">
                      <a16:colId xmlns:a16="http://schemas.microsoft.com/office/drawing/2014/main" val="1782499759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104278435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494301847"/>
                    </a:ext>
                  </a:extLst>
                </a:gridCol>
                <a:gridCol w="502924">
                  <a:extLst>
                    <a:ext uri="{9D8B030D-6E8A-4147-A177-3AD203B41FA5}">
                      <a16:colId xmlns:a16="http://schemas.microsoft.com/office/drawing/2014/main" val="2894436801"/>
                    </a:ext>
                  </a:extLst>
                </a:gridCol>
              </a:tblGrid>
              <a:tr h="12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카테고리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타이틀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링크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새창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여부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72707"/>
                  </a:ext>
                </a:extLst>
              </a:tr>
              <a:tr h="1620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민원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스마트번호표</a:t>
                      </a: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/survey/onlineRchList.do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491827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무인민원발급기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/contents/minwonissue/1/view.do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885482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가족관계등록시스템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https://efamily.scourt.go.kr/index.jsp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72620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https://www.gov.kr/portal/main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457901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온라인 보건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제증명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https://www.e-health.go.kr/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47748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온라인여권재발급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https://www.passport.go.kr/home/kor/contents.do?menuPos=11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</a:rPr>
                        <a:t>Y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752332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새올전자민원창구</a:t>
                      </a: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https://gangnam.eminwon.seoul.kr/emwp/gov/mogaha/ntis/web/emwp/cmmpotal/action/EmwpMainMgtAction.do</a:t>
                      </a: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</a:rPr>
                        <a:t>Y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19385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민원방문상담예약</a:t>
                      </a: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/contents/civil_consultation/1/view.do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827777"/>
                  </a:ext>
                </a:extLst>
              </a:tr>
              <a:tr h="1620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예약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·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신청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도곡어린이놀이터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/contents/memewe_clean_intro/1/view.do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739188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세곡어린이놀이터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/contents/segok_indoor_playground_intro/1/view.do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49323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일원어린이놀이터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/contents/irwon_indoor_playground_intro/1/view.do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99643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진로진학상담실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/contents/counsel_career/1/view.do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720646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자전거교실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/apply/bicycle_edu/list.do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5185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미래교육센터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/contents/future_education_intro/1/view.do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024446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헬스체크업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/contents/health_checkup/1/view.do</a:t>
                      </a: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34906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전문가 방문상담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/ecs/resv/list.do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995368"/>
                  </a:ext>
                </a:extLst>
              </a:tr>
              <a:tr h="1620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복지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복지로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https://www.bokjiro.go.kr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</a:rPr>
                        <a:t>Y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383828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기초연금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https://www.bokjiro.go.kr/ssis-teu/twataa/wlfareInfo/moveTWAT52011M.do?wlfareInfoId=WLF00001164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275566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의료비지원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/board/</a:t>
                      </a:r>
                      <a:r>
                        <a:rPr lang="en-US" sz="900" u="none" strike="noStrike" dirty="0" err="1">
                          <a:effectLst/>
                        </a:rPr>
                        <a:t>livelihood_support</a:t>
                      </a:r>
                      <a:r>
                        <a:rPr lang="en-US" sz="900" u="none" strike="noStrike" dirty="0">
                          <a:effectLst/>
                        </a:rPr>
                        <a:t>/</a:t>
                      </a:r>
                      <a:r>
                        <a:rPr lang="en-US" sz="900" u="none" strike="noStrike" dirty="0" err="1">
                          <a:effectLst/>
                        </a:rPr>
                        <a:t>list.do?mid</a:t>
                      </a:r>
                      <a:r>
                        <a:rPr lang="en-US" sz="900" u="none" strike="noStrike" dirty="0">
                          <a:effectLst/>
                        </a:rPr>
                        <a:t>=ID02_010509#collapse6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543415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긴급복지 지원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/board/</a:t>
                      </a:r>
                      <a:r>
                        <a:rPr lang="en-US" sz="900" u="none" strike="noStrike" dirty="0" err="1">
                          <a:effectLst/>
                        </a:rPr>
                        <a:t>livelihood_support</a:t>
                      </a:r>
                      <a:r>
                        <a:rPr lang="en-US" sz="900" u="none" strike="noStrike" dirty="0">
                          <a:effectLst/>
                        </a:rPr>
                        <a:t>/list.do?#collapse4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992100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아이돌봄지원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/board/nursing/list.do?#collapse4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626695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육아종합지원센터</a:t>
                      </a: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https://www.gncare.go.kr/</a:t>
                      </a: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782968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강남푸드뱅크지원센터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https://kangnamfd.uriweb.kr/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Y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309087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강남구다문화가족지원센터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http://www.liveinkorea.kr/center/main/main.do?centerId=gangnamgu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477220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22895"/>
              </p:ext>
            </p:extLst>
          </p:nvPr>
        </p:nvGraphicFramePr>
        <p:xfrm>
          <a:off x="5149082" y="1055370"/>
          <a:ext cx="4645612" cy="349660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614687">
                  <a:extLst>
                    <a:ext uri="{9D8B030D-6E8A-4147-A177-3AD203B41FA5}">
                      <a16:colId xmlns:a16="http://schemas.microsoft.com/office/drawing/2014/main" val="1782499759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104278435"/>
                    </a:ext>
                  </a:extLst>
                </a:gridCol>
                <a:gridCol w="2196000">
                  <a:extLst>
                    <a:ext uri="{9D8B030D-6E8A-4147-A177-3AD203B41FA5}">
                      <a16:colId xmlns:a16="http://schemas.microsoft.com/office/drawing/2014/main" val="2494301847"/>
                    </a:ext>
                  </a:extLst>
                </a:gridCol>
                <a:gridCol w="502925">
                  <a:extLst>
                    <a:ext uri="{9D8B030D-6E8A-4147-A177-3AD203B41FA5}">
                      <a16:colId xmlns:a16="http://schemas.microsoft.com/office/drawing/2014/main" val="2894436801"/>
                    </a:ext>
                  </a:extLst>
                </a:gridCol>
              </a:tblGrid>
              <a:tr h="12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카테고리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타이틀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링크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새창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여부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742" marR="5742" marT="5742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572707"/>
                  </a:ext>
                </a:extLst>
              </a:tr>
              <a:tr h="1620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서비스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전문가 온라인상담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/board/B_000059/list.do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491827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계약원가자문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/board/consult/list.do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885482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무료법률상담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/board/B_000001/1072202/view.do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272620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구민안전보험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/contents/safety_insurance02/1/view.do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</a:rPr>
                        <a:t>Y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457901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주정차</a:t>
                      </a:r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단속 알림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https://www.gangnam.go.kr/parkingsms/re_new/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47748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지방세 계산</a:t>
                      </a:r>
                      <a:r>
                        <a:rPr lang="en-US" altLang="ko-KR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(ETAX)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https://etax.seoul.go.kr/jsp/PrptyCalcAction.view?gnb_id=0610&amp;lnb_id=0610&amp;gl_gubun=l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752332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고향사랑 </a:t>
                      </a:r>
                      <a:r>
                        <a:rPr lang="ko-KR" altLang="en-US" sz="9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기부제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/contents/hometown_donation/1/view.do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940549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719385"/>
                  </a:ext>
                </a:extLst>
              </a:tr>
              <a:tr h="162000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</a:rPr>
                        <a:t>등록</a:t>
                      </a:r>
                      <a:r>
                        <a:rPr lang="en-US" altLang="ko-KR" sz="900" b="1" u="none" strike="noStrike" dirty="0">
                          <a:effectLst/>
                        </a:rPr>
                        <a:t>·</a:t>
                      </a:r>
                      <a:r>
                        <a:rPr lang="ko-KR" altLang="en-US" sz="900" b="1" u="none" strike="noStrike" dirty="0">
                          <a:effectLst/>
                        </a:rPr>
                        <a:t>제안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구민아이디어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/board/idea_contest/list.do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739188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주민참여예산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/apply/budget2020/newest/view.do</a:t>
                      </a: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949323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옥외광고물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/contents/out_ad/1/view.do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99643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세움터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https://cloud.eais.go.kr/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</a:rPr>
                        <a:t>Y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720646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안전신문고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https://www.safetyreport.go.kr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5185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규제개혁신문고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https://www.sinmungo.go.kr/sz2/ntc/procsDsGuid.jsp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024446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부동산거래관리시스템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http://gangnam.rtms.seoul.go.kr/rtmsweb/home.do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34906"/>
                  </a:ext>
                </a:extLst>
              </a:tr>
              <a:tr h="162000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995368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86589" y="72871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자주 찾는 서비스</a:t>
            </a:r>
          </a:p>
        </p:txBody>
      </p:sp>
    </p:spTree>
    <p:extLst>
      <p:ext uri="{BB962C8B-B14F-4D97-AF65-F5344CB8AC3E}">
        <p14:creationId xmlns:p14="http://schemas.microsoft.com/office/powerpoint/2010/main" val="337517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  <a:r>
              <a:rPr lang="en-US" altLang="ko-KR" dirty="0"/>
              <a:t>(</a:t>
            </a:r>
            <a:r>
              <a:rPr lang="ko-KR" altLang="en-US" dirty="0"/>
              <a:t>적응형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Size 360px </a:t>
            </a:r>
            <a:r>
              <a:rPr lang="ko-KR" altLang="en-US" dirty="0"/>
              <a:t>최적화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https://gangnam.go.kr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385770"/>
              </p:ext>
            </p:extLst>
          </p:nvPr>
        </p:nvGraphicFramePr>
        <p:xfrm>
          <a:off x="10067925" y="1503257"/>
          <a:ext cx="1970474" cy="236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090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5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탭별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아이콘은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main-Final-1920-2-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자주찾는아이콘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psd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파일 참조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3119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☆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48768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92986" y="829297"/>
            <a:ext cx="3096000" cy="571074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3536002" y="829297"/>
            <a:ext cx="3096000" cy="571074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778678" y="829297"/>
            <a:ext cx="3096000" cy="571074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334950" y="1516767"/>
            <a:ext cx="3096000" cy="5023272"/>
          </a:xfrm>
          <a:prstGeom prst="rect">
            <a:avLst/>
          </a:prstGeom>
          <a:solidFill>
            <a:srgbClr val="EEF2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087393" y="1217690"/>
            <a:ext cx="216000" cy="130142"/>
            <a:chOff x="3104645" y="934598"/>
            <a:chExt cx="216000" cy="130142"/>
          </a:xfrm>
        </p:grpSpPr>
        <p:sp>
          <p:nvSpPr>
            <p:cNvPr id="21" name="직사각형 20"/>
            <p:cNvSpPr/>
            <p:nvPr/>
          </p:nvSpPr>
          <p:spPr>
            <a:xfrm>
              <a:off x="3104645" y="934598"/>
              <a:ext cx="216000" cy="1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3104645" y="990669"/>
              <a:ext cx="216000" cy="1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140645" y="1046740"/>
              <a:ext cx="180000" cy="1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66" name="모서리가 둥근 직사각형 165"/>
          <p:cNvSpPr/>
          <p:nvPr/>
        </p:nvSpPr>
        <p:spPr>
          <a:xfrm>
            <a:off x="310109" y="1528243"/>
            <a:ext cx="3060000" cy="329453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404503" y="2456362"/>
            <a:ext cx="2193137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구 청 </a:t>
            </a:r>
            <a:r>
              <a:rPr lang="ko-KR" altLang="en-US" sz="900" b="1" dirty="0" err="1">
                <a:solidFill>
                  <a:schemeClr val="tx1"/>
                </a:solidFill>
              </a:rPr>
              <a:t>장</a:t>
            </a:r>
            <a:r>
              <a:rPr lang="ko-KR" altLang="en-US" sz="1600" b="1" dirty="0" err="1">
                <a:solidFill>
                  <a:schemeClr val="tx1"/>
                </a:solidFill>
              </a:rPr>
              <a:t>조성명</a:t>
            </a:r>
            <a:r>
              <a:rPr lang="ko-KR" altLang="en-US" sz="900" b="1" dirty="0" err="1">
                <a:solidFill>
                  <a:schemeClr val="tx1"/>
                </a:solidFill>
              </a:rPr>
              <a:t>입니다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70" name="User">
            <a:extLst>
              <a:ext uri="{FF2B5EF4-FFF2-40B4-BE49-F238E27FC236}">
                <a16:creationId xmlns:a16="http://schemas.microsoft.com/office/drawing/2014/main" id="{A757A951-5E22-EA17-B1A2-3C3C6DD190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064341" y="1991708"/>
            <a:ext cx="1204115" cy="1167450"/>
          </a:xfrm>
          <a:custGeom>
            <a:avLst/>
            <a:gdLst>
              <a:gd name="T0" fmla="*/ 4516 w 9031"/>
              <a:gd name="T1" fmla="*/ 0 h 9031"/>
              <a:gd name="T2" fmla="*/ 2258 w 9031"/>
              <a:gd name="T3" fmla="*/ 2258 h 9031"/>
              <a:gd name="T4" fmla="*/ 4516 w 9031"/>
              <a:gd name="T5" fmla="*/ 4515 h 9031"/>
              <a:gd name="T6" fmla="*/ 6773 w 9031"/>
              <a:gd name="T7" fmla="*/ 2258 h 9031"/>
              <a:gd name="T8" fmla="*/ 4516 w 9031"/>
              <a:gd name="T9" fmla="*/ 0 h 9031"/>
              <a:gd name="T10" fmla="*/ 4516 w 9031"/>
              <a:gd name="T11" fmla="*/ 5661 h 9031"/>
              <a:gd name="T12" fmla="*/ 0 w 9031"/>
              <a:gd name="T13" fmla="*/ 7564 h 9031"/>
              <a:gd name="T14" fmla="*/ 0 w 9031"/>
              <a:gd name="T15" fmla="*/ 9031 h 9031"/>
              <a:gd name="T16" fmla="*/ 9031 w 9031"/>
              <a:gd name="T17" fmla="*/ 9031 h 9031"/>
              <a:gd name="T18" fmla="*/ 9031 w 9031"/>
              <a:gd name="T19" fmla="*/ 7564 h 9031"/>
              <a:gd name="T20" fmla="*/ 4516 w 9031"/>
              <a:gd name="T21" fmla="*/ 5661 h 9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31" h="9031">
                <a:moveTo>
                  <a:pt x="4516" y="0"/>
                </a:moveTo>
                <a:cubicBezTo>
                  <a:pt x="3269" y="0"/>
                  <a:pt x="2258" y="1011"/>
                  <a:pt x="2258" y="2258"/>
                </a:cubicBezTo>
                <a:cubicBezTo>
                  <a:pt x="2258" y="3505"/>
                  <a:pt x="3269" y="4515"/>
                  <a:pt x="4516" y="4515"/>
                </a:cubicBezTo>
                <a:cubicBezTo>
                  <a:pt x="5762" y="4515"/>
                  <a:pt x="6773" y="3505"/>
                  <a:pt x="6773" y="2258"/>
                </a:cubicBezTo>
                <a:cubicBezTo>
                  <a:pt x="6773" y="1011"/>
                  <a:pt x="5762" y="0"/>
                  <a:pt x="4516" y="0"/>
                </a:cubicBezTo>
                <a:close/>
                <a:moveTo>
                  <a:pt x="4516" y="5661"/>
                </a:moveTo>
                <a:cubicBezTo>
                  <a:pt x="2258" y="5658"/>
                  <a:pt x="0" y="6290"/>
                  <a:pt x="0" y="7564"/>
                </a:cubicBezTo>
                <a:lnTo>
                  <a:pt x="0" y="9031"/>
                </a:lnTo>
                <a:lnTo>
                  <a:pt x="9031" y="9031"/>
                </a:lnTo>
                <a:lnTo>
                  <a:pt x="9031" y="7564"/>
                </a:lnTo>
                <a:cubicBezTo>
                  <a:pt x="9031" y="6302"/>
                  <a:pt x="6773" y="5664"/>
                  <a:pt x="4516" y="5661"/>
                </a:cubicBezTo>
                <a:close/>
              </a:path>
            </a:pathLst>
          </a:custGeom>
          <a:solidFill>
            <a:srgbClr val="D4D4D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8" name="TextBox 177"/>
          <p:cNvSpPr txBox="1"/>
          <p:nvPr/>
        </p:nvSpPr>
        <p:spPr>
          <a:xfrm>
            <a:off x="294309" y="3456682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생생현장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6784251" y="3623420"/>
            <a:ext cx="3090427" cy="1986125"/>
          </a:xfrm>
          <a:prstGeom prst="roundRect">
            <a:avLst>
              <a:gd name="adj" fmla="val 0"/>
            </a:avLst>
          </a:prstGeom>
          <a:solidFill>
            <a:srgbClr val="DDE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0" name="사각형: 둥근 모서리 44">
            <a:extLst>
              <a:ext uri="{FF2B5EF4-FFF2-40B4-BE49-F238E27FC236}">
                <a16:creationId xmlns:a16="http://schemas.microsoft.com/office/drawing/2014/main" id="{83AD103A-1098-7A05-E953-30CAC70181B3}"/>
              </a:ext>
            </a:extLst>
          </p:cNvPr>
          <p:cNvSpPr/>
          <p:nvPr/>
        </p:nvSpPr>
        <p:spPr>
          <a:xfrm>
            <a:off x="6973844" y="4651575"/>
            <a:ext cx="1350000" cy="360000"/>
          </a:xfrm>
          <a:prstGeom prst="roundRect">
            <a:avLst>
              <a:gd name="adj" fmla="val 11475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4" name="사각형: 둥근 모서리 44">
            <a:extLst>
              <a:ext uri="{FF2B5EF4-FFF2-40B4-BE49-F238E27FC236}">
                <a16:creationId xmlns:a16="http://schemas.microsoft.com/office/drawing/2014/main" id="{83AD103A-1098-7A05-E953-30CAC70181B3}"/>
              </a:ext>
            </a:extLst>
          </p:cNvPr>
          <p:cNvSpPr/>
          <p:nvPr/>
        </p:nvSpPr>
        <p:spPr>
          <a:xfrm>
            <a:off x="6973844" y="4207000"/>
            <a:ext cx="1350000" cy="360000"/>
          </a:xfrm>
          <a:prstGeom prst="roundRect">
            <a:avLst>
              <a:gd name="adj" fmla="val 11475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8" name="모서리가 둥근 직사각형 237"/>
          <p:cNvSpPr/>
          <p:nvPr/>
        </p:nvSpPr>
        <p:spPr>
          <a:xfrm>
            <a:off x="6787654" y="815612"/>
            <a:ext cx="3078047" cy="87685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64BEF16-24B0-3349-6F7C-D92C46A8F95F}"/>
              </a:ext>
            </a:extLst>
          </p:cNvPr>
          <p:cNvSpPr/>
          <p:nvPr/>
        </p:nvSpPr>
        <p:spPr>
          <a:xfrm>
            <a:off x="388854" y="1157354"/>
            <a:ext cx="776629" cy="2757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LOGO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E31A4A5-5DF3-9640-1E33-A9C881F2D358}"/>
              </a:ext>
            </a:extLst>
          </p:cNvPr>
          <p:cNvSpPr/>
          <p:nvPr/>
        </p:nvSpPr>
        <p:spPr>
          <a:xfrm>
            <a:off x="473156" y="2754388"/>
            <a:ext cx="813697" cy="24031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4C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r"/>
            <a:r>
              <a:rPr lang="en-US" altLang="ko-KR" sz="1000" b="1" dirty="0">
                <a:solidFill>
                  <a:srgbClr val="69778A"/>
                </a:solidFill>
              </a:rPr>
              <a:t>〉</a:t>
            </a:r>
            <a:endParaRPr lang="ko-KR" altLang="en-US" sz="1000" b="1" dirty="0">
              <a:solidFill>
                <a:srgbClr val="69778A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F6ADFE-F19F-5AAD-1AFB-96173D6B4A97}"/>
              </a:ext>
            </a:extLst>
          </p:cNvPr>
          <p:cNvSpPr/>
          <p:nvPr/>
        </p:nvSpPr>
        <p:spPr>
          <a:xfrm>
            <a:off x="1356018" y="2754388"/>
            <a:ext cx="684000" cy="240318"/>
          </a:xfrm>
          <a:prstGeom prst="roundRect">
            <a:avLst/>
          </a:prstGeom>
          <a:solidFill>
            <a:schemeClr val="bg1"/>
          </a:solidFill>
          <a:ln w="9525">
            <a:solidFill>
              <a:srgbClr val="C4C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r"/>
            <a:r>
              <a:rPr lang="en-US" altLang="ko-KR" sz="1000" b="1" dirty="0">
                <a:solidFill>
                  <a:srgbClr val="69778A"/>
                </a:solidFill>
              </a:rPr>
              <a:t>〉</a:t>
            </a:r>
            <a:endParaRPr lang="ko-KR" altLang="en-US" sz="1000" b="1" dirty="0">
              <a:solidFill>
                <a:srgbClr val="69778A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0250C-176D-6851-B095-9B8E19BAF471}"/>
              </a:ext>
            </a:extLst>
          </p:cNvPr>
          <p:cNvSpPr/>
          <p:nvPr/>
        </p:nvSpPr>
        <p:spPr>
          <a:xfrm>
            <a:off x="1339577" y="2770042"/>
            <a:ext cx="612000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50" spc="-150" dirty="0">
                <a:solidFill>
                  <a:schemeClr val="tx1"/>
                </a:solidFill>
              </a:rPr>
              <a:t>민선</a:t>
            </a:r>
            <a:r>
              <a:rPr lang="en-US" altLang="ko-KR" sz="850" spc="-150" dirty="0">
                <a:solidFill>
                  <a:schemeClr val="tx1"/>
                </a:solidFill>
              </a:rPr>
              <a:t>8</a:t>
            </a:r>
            <a:r>
              <a:rPr lang="ko-KR" altLang="en-US" sz="850" spc="-150" dirty="0">
                <a:solidFill>
                  <a:schemeClr val="tx1"/>
                </a:solidFill>
              </a:rPr>
              <a:t>기 공약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EAEF6A-CF9D-4A66-AE47-AD9F613AD623}"/>
              </a:ext>
            </a:extLst>
          </p:cNvPr>
          <p:cNvSpPr/>
          <p:nvPr/>
        </p:nvSpPr>
        <p:spPr>
          <a:xfrm>
            <a:off x="473157" y="2770042"/>
            <a:ext cx="665892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50" spc="-150" dirty="0" err="1">
                <a:solidFill>
                  <a:schemeClr val="tx1"/>
                </a:solidFill>
              </a:rPr>
              <a:t>열린구청장실</a:t>
            </a:r>
            <a:endParaRPr lang="ko-KR" altLang="en-US" sz="850" spc="-150" dirty="0">
              <a:solidFill>
                <a:schemeClr val="tx1"/>
              </a:solidFill>
            </a:endParaRPr>
          </a:p>
        </p:txBody>
      </p:sp>
      <p:sp>
        <p:nvSpPr>
          <p:cNvPr id="79" name="모서리가 둥근 직사각형 165">
            <a:extLst>
              <a:ext uri="{FF2B5EF4-FFF2-40B4-BE49-F238E27FC236}">
                <a16:creationId xmlns:a16="http://schemas.microsoft.com/office/drawing/2014/main" id="{ED7646CD-20C5-7F71-3A0A-608914C880AB}"/>
              </a:ext>
            </a:extLst>
          </p:cNvPr>
          <p:cNvSpPr/>
          <p:nvPr/>
        </p:nvSpPr>
        <p:spPr>
          <a:xfrm>
            <a:off x="3560480" y="845158"/>
            <a:ext cx="3060000" cy="1683981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F4EEC1EE-26C5-4F72-BF28-C7DF63CD4D50}"/>
              </a:ext>
            </a:extLst>
          </p:cNvPr>
          <p:cNvSpPr/>
          <p:nvPr/>
        </p:nvSpPr>
        <p:spPr>
          <a:xfrm>
            <a:off x="291637" y="839162"/>
            <a:ext cx="3129596" cy="2399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D4F4B0-E292-46CC-9076-35C25727155F}"/>
              </a:ext>
            </a:extLst>
          </p:cNvPr>
          <p:cNvSpPr txBox="1"/>
          <p:nvPr/>
        </p:nvSpPr>
        <p:spPr>
          <a:xfrm>
            <a:off x="389064" y="853726"/>
            <a:ext cx="17652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spc="-100" dirty="0">
                <a:solidFill>
                  <a:schemeClr val="bg1"/>
                </a:solidFill>
              </a:rPr>
              <a:t>빈틈없는 국가안보 을지연습</a:t>
            </a:r>
            <a:r>
              <a:rPr lang="en-US" altLang="ko-KR" sz="800" b="1" spc="-100" dirty="0">
                <a:solidFill>
                  <a:schemeClr val="bg1"/>
                </a:solidFill>
              </a:rPr>
              <a:t>(8. 21.~8.24)</a:t>
            </a:r>
            <a:endParaRPr lang="ko-KR" altLang="en-US" sz="800" b="1" spc="-100" dirty="0">
              <a:solidFill>
                <a:schemeClr val="bg1"/>
              </a:solidFill>
            </a:endParaRPr>
          </a:p>
        </p:txBody>
      </p:sp>
      <p:pic>
        <p:nvPicPr>
          <p:cNvPr id="15" name="그래픽 14" descr="닫기 단색으로 채워진">
            <a:extLst>
              <a:ext uri="{FF2B5EF4-FFF2-40B4-BE49-F238E27FC236}">
                <a16:creationId xmlns:a16="http://schemas.microsoft.com/office/drawing/2014/main" id="{B2A98AF8-8023-4AFD-8BBA-B8CB41FF4E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9453" y="885777"/>
            <a:ext cx="144000" cy="14400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1CEEDB0-4188-46F7-8F9B-DBDF4823F402}"/>
              </a:ext>
            </a:extLst>
          </p:cNvPr>
          <p:cNvSpPr/>
          <p:nvPr/>
        </p:nvSpPr>
        <p:spPr>
          <a:xfrm>
            <a:off x="2238010" y="869819"/>
            <a:ext cx="864000" cy="180000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spc="-150" dirty="0">
                <a:solidFill>
                  <a:schemeClr val="bg1"/>
                </a:solidFill>
              </a:rPr>
              <a:t>오늘 하루 보지 않기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A1C2E4F-4D78-BC37-727B-93782855C6F7}"/>
              </a:ext>
            </a:extLst>
          </p:cNvPr>
          <p:cNvSpPr txBox="1"/>
          <p:nvPr/>
        </p:nvSpPr>
        <p:spPr>
          <a:xfrm>
            <a:off x="409826" y="2063015"/>
            <a:ext cx="1348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pc="-100" dirty="0">
                <a:solidFill>
                  <a:srgbClr val="8A97A7"/>
                </a:solidFill>
              </a:rPr>
              <a:t>구민이 안전한 강남</a:t>
            </a:r>
            <a:r>
              <a:rPr lang="en-US" altLang="ko-KR" sz="1000" b="1" spc="-100" dirty="0">
                <a:solidFill>
                  <a:srgbClr val="8A97A7"/>
                </a:solidFill>
              </a:rPr>
              <a:t>, </a:t>
            </a:r>
          </a:p>
          <a:p>
            <a:r>
              <a:rPr lang="ko-KR" altLang="en-US" sz="1000" b="1" spc="-100" dirty="0">
                <a:solidFill>
                  <a:srgbClr val="8A97A7"/>
                </a:solidFill>
              </a:rPr>
              <a:t>미래가 더 행복한 강남</a:t>
            </a:r>
            <a:r>
              <a:rPr lang="en-US" altLang="ko-KR" sz="1000" b="1" spc="-100" dirty="0">
                <a:solidFill>
                  <a:srgbClr val="8A97A7"/>
                </a:solidFill>
              </a:rPr>
              <a:t>!</a:t>
            </a:r>
            <a:endParaRPr lang="ko-KR" altLang="en-US" sz="1000" b="1" spc="-100" dirty="0">
              <a:solidFill>
                <a:srgbClr val="8A97A7"/>
              </a:solidFill>
            </a:endParaRPr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594DCC72-DF55-4D8B-9A5C-7C0FF78C0AB5}"/>
              </a:ext>
            </a:extLst>
          </p:cNvPr>
          <p:cNvSpPr/>
          <p:nvPr/>
        </p:nvSpPr>
        <p:spPr>
          <a:xfrm>
            <a:off x="309354" y="3071895"/>
            <a:ext cx="3078877" cy="324000"/>
          </a:xfrm>
          <a:prstGeom prst="roundRect">
            <a:avLst>
              <a:gd name="adj" fmla="val 4243"/>
            </a:avLst>
          </a:prstGeom>
          <a:solidFill>
            <a:srgbClr val="D9DB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r"/>
            <a:endParaRPr lang="ko-KR" altLang="en-US" sz="1000" b="1" dirty="0">
              <a:solidFill>
                <a:srgbClr val="69778A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4A80A7F-F1C2-E3DC-48DF-DB6136AE011F}"/>
              </a:ext>
            </a:extLst>
          </p:cNvPr>
          <p:cNvSpPr/>
          <p:nvPr/>
        </p:nvSpPr>
        <p:spPr>
          <a:xfrm>
            <a:off x="515121" y="3133623"/>
            <a:ext cx="792000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850" spc="-150" dirty="0" err="1">
                <a:solidFill>
                  <a:schemeClr val="tx1"/>
                </a:solidFill>
              </a:rPr>
              <a:t>구청장에게바란다</a:t>
            </a:r>
            <a:endParaRPr lang="ko-KR" altLang="en-US" sz="850" spc="-150" dirty="0">
              <a:solidFill>
                <a:schemeClr val="tx1"/>
              </a:solidFill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5866EB95-0801-4E21-8619-2DAE0815A115}"/>
              </a:ext>
            </a:extLst>
          </p:cNvPr>
          <p:cNvSpPr/>
          <p:nvPr/>
        </p:nvSpPr>
        <p:spPr>
          <a:xfrm>
            <a:off x="2168869" y="3133623"/>
            <a:ext cx="477296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50" spc="-150" dirty="0">
                <a:solidFill>
                  <a:schemeClr val="tx1"/>
                </a:solidFill>
              </a:rPr>
              <a:t>구민투표</a:t>
            </a: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03129A5F-B878-4775-B897-2DD0B37912B0}"/>
              </a:ext>
            </a:extLst>
          </p:cNvPr>
          <p:cNvSpPr/>
          <p:nvPr/>
        </p:nvSpPr>
        <p:spPr>
          <a:xfrm>
            <a:off x="2813881" y="3133623"/>
            <a:ext cx="477296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50" spc="-150" dirty="0">
                <a:solidFill>
                  <a:schemeClr val="tx1"/>
                </a:solidFill>
              </a:rPr>
              <a:t>구민의견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CAFD2D9A-6731-4930-AB90-B0CB1B578B46}"/>
              </a:ext>
            </a:extLst>
          </p:cNvPr>
          <p:cNvSpPr/>
          <p:nvPr/>
        </p:nvSpPr>
        <p:spPr>
          <a:xfrm>
            <a:off x="1474836" y="3133623"/>
            <a:ext cx="526318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50" spc="-150" dirty="0">
                <a:solidFill>
                  <a:schemeClr val="tx1"/>
                </a:solidFill>
              </a:rPr>
              <a:t>설문조사</a:t>
            </a:r>
          </a:p>
        </p:txBody>
      </p:sp>
      <p:sp>
        <p:nvSpPr>
          <p:cNvPr id="212" name="모서리가 둥근 직사각형 144">
            <a:extLst>
              <a:ext uri="{FF2B5EF4-FFF2-40B4-BE49-F238E27FC236}">
                <a16:creationId xmlns:a16="http://schemas.microsoft.com/office/drawing/2014/main" id="{392FAAEA-19AB-4549-9549-9415F657BB1F}"/>
              </a:ext>
            </a:extLst>
          </p:cNvPr>
          <p:cNvSpPr/>
          <p:nvPr/>
        </p:nvSpPr>
        <p:spPr>
          <a:xfrm>
            <a:off x="371927" y="3706563"/>
            <a:ext cx="1348743" cy="864000"/>
          </a:xfrm>
          <a:prstGeom prst="roundRect">
            <a:avLst>
              <a:gd name="adj" fmla="val 6934"/>
            </a:avLst>
          </a:prstGeom>
          <a:solidFill>
            <a:srgbClr val="BFBFBF"/>
          </a:solidFill>
          <a:ln>
            <a:noFill/>
          </a:ln>
          <a:effectLst>
            <a:outerShdw blurRad="88900" dist="254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생생포토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3" name="모서리가 둥근 직사각형 144">
            <a:extLst>
              <a:ext uri="{FF2B5EF4-FFF2-40B4-BE49-F238E27FC236}">
                <a16:creationId xmlns:a16="http://schemas.microsoft.com/office/drawing/2014/main" id="{36C907A6-97E7-4464-BD3A-77AB5421E45A}"/>
              </a:ext>
            </a:extLst>
          </p:cNvPr>
          <p:cNvSpPr/>
          <p:nvPr/>
        </p:nvSpPr>
        <p:spPr>
          <a:xfrm>
            <a:off x="1882950" y="3706563"/>
            <a:ext cx="1348743" cy="864000"/>
          </a:xfrm>
          <a:prstGeom prst="roundRect">
            <a:avLst>
              <a:gd name="adj" fmla="val 6934"/>
            </a:avLst>
          </a:prstGeom>
          <a:solidFill>
            <a:srgbClr val="BFBFBF"/>
          </a:solidFill>
          <a:ln>
            <a:noFill/>
          </a:ln>
          <a:effectLst>
            <a:outerShdw blurRad="88900" dist="254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생생영상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FDD76BE-81C9-4CB8-963A-F959695ACF3A}"/>
              </a:ext>
            </a:extLst>
          </p:cNvPr>
          <p:cNvSpPr/>
          <p:nvPr/>
        </p:nvSpPr>
        <p:spPr>
          <a:xfrm>
            <a:off x="372148" y="4340121"/>
            <a:ext cx="1350000" cy="219801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spc="-150" dirty="0">
                <a:solidFill>
                  <a:schemeClr val="bg1"/>
                </a:solidFill>
              </a:rPr>
              <a:t>       강남구 주민 배심원단 위촉</a:t>
            </a:r>
          </a:p>
        </p:txBody>
      </p:sp>
      <p:pic>
        <p:nvPicPr>
          <p:cNvPr id="218" name="그래픽 217" descr="카메라 단색으로 채워진">
            <a:extLst>
              <a:ext uri="{FF2B5EF4-FFF2-40B4-BE49-F238E27FC236}">
                <a16:creationId xmlns:a16="http://schemas.microsoft.com/office/drawing/2014/main" id="{8EFD2398-1E9E-4D08-A40A-96BD86BABC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522" y="4358850"/>
            <a:ext cx="180000" cy="180000"/>
          </a:xfrm>
          <a:prstGeom prst="rect">
            <a:avLst/>
          </a:prstGeom>
        </p:spPr>
      </p:pic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0028387-535D-4E0D-8CAF-BB588BA3FDC3}"/>
              </a:ext>
            </a:extLst>
          </p:cNvPr>
          <p:cNvSpPr/>
          <p:nvPr/>
        </p:nvSpPr>
        <p:spPr>
          <a:xfrm>
            <a:off x="1119305" y="4570780"/>
            <a:ext cx="612000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50" spc="-150" dirty="0">
                <a:solidFill>
                  <a:schemeClr val="tx1"/>
                </a:solidFill>
              </a:rPr>
              <a:t>사진 </a:t>
            </a:r>
            <a:r>
              <a:rPr lang="ko-KR" altLang="en-US" sz="850" spc="-150" dirty="0" err="1">
                <a:solidFill>
                  <a:schemeClr val="tx1"/>
                </a:solidFill>
              </a:rPr>
              <a:t>더보기</a:t>
            </a:r>
            <a:r>
              <a:rPr lang="ko-KR" altLang="en-US" sz="850" spc="-150" dirty="0">
                <a:solidFill>
                  <a:schemeClr val="tx1"/>
                </a:solidFill>
              </a:rPr>
              <a:t> </a:t>
            </a:r>
            <a:r>
              <a:rPr lang="en-US" altLang="ko-KR" sz="850" spc="-150" dirty="0">
                <a:solidFill>
                  <a:schemeClr val="tx1"/>
                </a:solidFill>
              </a:rPr>
              <a:t>〉</a:t>
            </a:r>
            <a:endParaRPr lang="ko-KR" altLang="en-US" sz="850" spc="-150" dirty="0">
              <a:solidFill>
                <a:schemeClr val="tx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7048BE8C-0858-4AC6-A5E6-C728BD5C5BA6}"/>
              </a:ext>
            </a:extLst>
          </p:cNvPr>
          <p:cNvSpPr/>
          <p:nvPr/>
        </p:nvSpPr>
        <p:spPr>
          <a:xfrm>
            <a:off x="2597640" y="4570780"/>
            <a:ext cx="612000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850" spc="-150" dirty="0">
                <a:solidFill>
                  <a:schemeClr val="tx1"/>
                </a:solidFill>
              </a:rPr>
              <a:t>영상 </a:t>
            </a:r>
            <a:r>
              <a:rPr lang="ko-KR" altLang="en-US" sz="850" spc="-150" dirty="0" err="1">
                <a:solidFill>
                  <a:schemeClr val="tx1"/>
                </a:solidFill>
              </a:rPr>
              <a:t>더보기</a:t>
            </a:r>
            <a:r>
              <a:rPr lang="ko-KR" altLang="en-US" sz="850" spc="-150" dirty="0">
                <a:solidFill>
                  <a:schemeClr val="tx1"/>
                </a:solidFill>
              </a:rPr>
              <a:t> </a:t>
            </a:r>
            <a:r>
              <a:rPr lang="en-US" altLang="ko-KR" sz="850" spc="-150" dirty="0">
                <a:solidFill>
                  <a:schemeClr val="tx1"/>
                </a:solidFill>
              </a:rPr>
              <a:t>〉</a:t>
            </a:r>
            <a:endParaRPr lang="ko-KR" altLang="en-US" sz="850" spc="-150" dirty="0">
              <a:solidFill>
                <a:schemeClr val="tx1"/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57A724E9-C8F4-486D-A1DF-A757A8EA1A23}"/>
              </a:ext>
            </a:extLst>
          </p:cNvPr>
          <p:cNvSpPr txBox="1"/>
          <p:nvPr/>
        </p:nvSpPr>
        <p:spPr>
          <a:xfrm>
            <a:off x="3595610" y="86429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주요서비스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DE2EF8A-D4BC-4721-A804-C57E72618771}"/>
              </a:ext>
            </a:extLst>
          </p:cNvPr>
          <p:cNvSpPr/>
          <p:nvPr/>
        </p:nvSpPr>
        <p:spPr>
          <a:xfrm>
            <a:off x="3728275" y="1169454"/>
            <a:ext cx="552238" cy="5230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>
                <a:solidFill>
                  <a:schemeClr val="bg1"/>
                </a:solidFill>
              </a:rPr>
              <a:t>조직도</a:t>
            </a:r>
          </a:p>
        </p:txBody>
      </p: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637A2078-299F-4254-B554-279B7A866473}"/>
              </a:ext>
            </a:extLst>
          </p:cNvPr>
          <p:cNvSpPr/>
          <p:nvPr/>
        </p:nvSpPr>
        <p:spPr>
          <a:xfrm>
            <a:off x="4405694" y="1169454"/>
            <a:ext cx="552238" cy="5230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>
                <a:solidFill>
                  <a:schemeClr val="bg1"/>
                </a:solidFill>
              </a:rPr>
              <a:t>대형</a:t>
            </a:r>
            <a:endParaRPr lang="en-US" altLang="ko-KR" sz="800" spc="-150" dirty="0">
              <a:solidFill>
                <a:schemeClr val="bg1"/>
              </a:solidFill>
            </a:endParaRPr>
          </a:p>
          <a:p>
            <a:r>
              <a:rPr lang="ko-KR" altLang="en-US" sz="800" spc="-150" dirty="0">
                <a:solidFill>
                  <a:schemeClr val="bg1"/>
                </a:solidFill>
              </a:rPr>
              <a:t>폐기물</a:t>
            </a:r>
          </a:p>
        </p:txBody>
      </p:sp>
      <p:sp>
        <p:nvSpPr>
          <p:cNvPr id="267" name="사각형: 둥근 모서리 266">
            <a:extLst>
              <a:ext uri="{FF2B5EF4-FFF2-40B4-BE49-F238E27FC236}">
                <a16:creationId xmlns:a16="http://schemas.microsoft.com/office/drawing/2014/main" id="{C6AB7E7D-487D-41D2-AD05-F2CC93EB111E}"/>
              </a:ext>
            </a:extLst>
          </p:cNvPr>
          <p:cNvSpPr/>
          <p:nvPr/>
        </p:nvSpPr>
        <p:spPr>
          <a:xfrm>
            <a:off x="5083113" y="1169454"/>
            <a:ext cx="552238" cy="5230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>
                <a:solidFill>
                  <a:schemeClr val="bg1"/>
                </a:solidFill>
              </a:rPr>
              <a:t>정보화</a:t>
            </a:r>
            <a:endParaRPr lang="en-US" altLang="ko-KR" sz="800" spc="-150" dirty="0">
              <a:solidFill>
                <a:schemeClr val="bg1"/>
              </a:solidFill>
            </a:endParaRPr>
          </a:p>
          <a:p>
            <a:r>
              <a:rPr lang="ko-KR" altLang="en-US" sz="800" spc="-150" dirty="0">
                <a:solidFill>
                  <a:schemeClr val="bg1"/>
                </a:solidFill>
              </a:rPr>
              <a:t>교육</a:t>
            </a:r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F0801918-4343-4D37-8571-2D305D87EA1E}"/>
              </a:ext>
            </a:extLst>
          </p:cNvPr>
          <p:cNvSpPr/>
          <p:nvPr/>
        </p:nvSpPr>
        <p:spPr>
          <a:xfrm>
            <a:off x="5760532" y="1169454"/>
            <a:ext cx="552238" cy="5230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 err="1">
                <a:solidFill>
                  <a:schemeClr val="bg1"/>
                </a:solidFill>
              </a:rPr>
              <a:t>문자알림</a:t>
            </a:r>
            <a:endParaRPr lang="en-US" altLang="ko-KR" sz="800" spc="-150" dirty="0">
              <a:solidFill>
                <a:schemeClr val="bg1"/>
              </a:solidFill>
            </a:endParaRPr>
          </a:p>
          <a:p>
            <a:r>
              <a:rPr lang="ko-KR" altLang="en-US" sz="800" spc="-150" dirty="0">
                <a:solidFill>
                  <a:schemeClr val="bg1"/>
                </a:solidFill>
              </a:rPr>
              <a:t>서비스</a:t>
            </a:r>
          </a:p>
        </p:txBody>
      </p:sp>
      <p:sp>
        <p:nvSpPr>
          <p:cNvPr id="272" name="사각형: 둥근 모서리 271">
            <a:extLst>
              <a:ext uri="{FF2B5EF4-FFF2-40B4-BE49-F238E27FC236}">
                <a16:creationId xmlns:a16="http://schemas.microsoft.com/office/drawing/2014/main" id="{C589041D-DF83-4F61-AE6D-43A05AFC2843}"/>
              </a:ext>
            </a:extLst>
          </p:cNvPr>
          <p:cNvSpPr/>
          <p:nvPr/>
        </p:nvSpPr>
        <p:spPr>
          <a:xfrm>
            <a:off x="3728275" y="1779540"/>
            <a:ext cx="552238" cy="5230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>
                <a:solidFill>
                  <a:schemeClr val="bg1"/>
                </a:solidFill>
              </a:rPr>
              <a:t>청사안내</a:t>
            </a:r>
          </a:p>
        </p:txBody>
      </p:sp>
      <p:sp>
        <p:nvSpPr>
          <p:cNvPr id="273" name="사각형: 둥근 모서리 272">
            <a:extLst>
              <a:ext uri="{FF2B5EF4-FFF2-40B4-BE49-F238E27FC236}">
                <a16:creationId xmlns:a16="http://schemas.microsoft.com/office/drawing/2014/main" id="{146FB364-E681-4725-B189-D270FA07C314}"/>
              </a:ext>
            </a:extLst>
          </p:cNvPr>
          <p:cNvSpPr/>
          <p:nvPr/>
        </p:nvSpPr>
        <p:spPr>
          <a:xfrm>
            <a:off x="4405694" y="1779540"/>
            <a:ext cx="552238" cy="5230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>
                <a:solidFill>
                  <a:schemeClr val="bg1"/>
                </a:solidFill>
              </a:rPr>
              <a:t>여권민원</a:t>
            </a:r>
          </a:p>
        </p:txBody>
      </p:sp>
      <p:sp>
        <p:nvSpPr>
          <p:cNvPr id="274" name="사각형: 둥근 모서리 273">
            <a:extLst>
              <a:ext uri="{FF2B5EF4-FFF2-40B4-BE49-F238E27FC236}">
                <a16:creationId xmlns:a16="http://schemas.microsoft.com/office/drawing/2014/main" id="{5FF016C8-B798-4565-81EE-0AA841B20724}"/>
              </a:ext>
            </a:extLst>
          </p:cNvPr>
          <p:cNvSpPr/>
          <p:nvPr/>
        </p:nvSpPr>
        <p:spPr>
          <a:xfrm>
            <a:off x="5083113" y="1779540"/>
            <a:ext cx="552238" cy="5230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>
                <a:solidFill>
                  <a:schemeClr val="bg1"/>
                </a:solidFill>
              </a:rPr>
              <a:t>민원서식</a:t>
            </a:r>
          </a:p>
        </p:txBody>
      </p:sp>
      <p:sp>
        <p:nvSpPr>
          <p:cNvPr id="275" name="사각형: 둥근 모서리 274">
            <a:extLst>
              <a:ext uri="{FF2B5EF4-FFF2-40B4-BE49-F238E27FC236}">
                <a16:creationId xmlns:a16="http://schemas.microsoft.com/office/drawing/2014/main" id="{98132EDE-506E-4FBC-969B-909D8E53E3B1}"/>
              </a:ext>
            </a:extLst>
          </p:cNvPr>
          <p:cNvSpPr/>
          <p:nvPr/>
        </p:nvSpPr>
        <p:spPr>
          <a:xfrm>
            <a:off x="5760532" y="1779540"/>
            <a:ext cx="552238" cy="52301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 err="1">
                <a:solidFill>
                  <a:schemeClr val="bg1"/>
                </a:solidFill>
              </a:rPr>
              <a:t>주정차</a:t>
            </a:r>
            <a:endParaRPr lang="en-US" altLang="ko-KR" sz="800" spc="-150" dirty="0">
              <a:solidFill>
                <a:schemeClr val="bg1"/>
              </a:solidFill>
            </a:endParaRPr>
          </a:p>
          <a:p>
            <a:r>
              <a:rPr lang="ko-KR" altLang="en-US" sz="800" spc="-150" dirty="0">
                <a:solidFill>
                  <a:schemeClr val="bg1"/>
                </a:solidFill>
              </a:rPr>
              <a:t>단속조회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A525AF14-A98F-4583-8603-73CF074A3B3F}"/>
              </a:ext>
            </a:extLst>
          </p:cNvPr>
          <p:cNvSpPr txBox="1"/>
          <p:nvPr/>
        </p:nvSpPr>
        <p:spPr>
          <a:xfrm>
            <a:off x="3595610" y="2597695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2D7D4C12-417B-44C4-99CD-914F9C90C943}"/>
              </a:ext>
            </a:extLst>
          </p:cNvPr>
          <p:cNvSpPr txBox="1"/>
          <p:nvPr/>
        </p:nvSpPr>
        <p:spPr>
          <a:xfrm>
            <a:off x="4178793" y="2597695"/>
            <a:ext cx="540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고시공고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A2CF498-88BA-4936-ADF6-ED0068113B3D}"/>
              </a:ext>
            </a:extLst>
          </p:cNvPr>
          <p:cNvSpPr txBox="1"/>
          <p:nvPr/>
        </p:nvSpPr>
        <p:spPr>
          <a:xfrm>
            <a:off x="4711254" y="2597695"/>
            <a:ext cx="540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채용공고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A6D76FAE-3120-4AB4-AF3A-CA6A5199F353}"/>
              </a:ext>
            </a:extLst>
          </p:cNvPr>
          <p:cNvSpPr txBox="1"/>
          <p:nvPr/>
        </p:nvSpPr>
        <p:spPr>
          <a:xfrm>
            <a:off x="5243715" y="2597695"/>
            <a:ext cx="540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보도자료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8BEB89B9-376F-4A32-A32A-CEF5DFBB74EE}"/>
              </a:ext>
            </a:extLst>
          </p:cNvPr>
          <p:cNvSpPr txBox="1"/>
          <p:nvPr/>
        </p:nvSpPr>
        <p:spPr>
          <a:xfrm>
            <a:off x="5776176" y="2597695"/>
            <a:ext cx="540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구정보도</a:t>
            </a:r>
          </a:p>
        </p:txBody>
      </p:sp>
      <p:grpSp>
        <p:nvGrpSpPr>
          <p:cNvPr id="282" name="그룹 281">
            <a:extLst>
              <a:ext uri="{FF2B5EF4-FFF2-40B4-BE49-F238E27FC236}">
                <a16:creationId xmlns:a16="http://schemas.microsoft.com/office/drawing/2014/main" id="{1B7E64B2-3818-40C8-BCF4-4D7EB9959574}"/>
              </a:ext>
            </a:extLst>
          </p:cNvPr>
          <p:cNvGrpSpPr/>
          <p:nvPr/>
        </p:nvGrpSpPr>
        <p:grpSpPr>
          <a:xfrm>
            <a:off x="6437430" y="2641995"/>
            <a:ext cx="148001" cy="148001"/>
            <a:chOff x="10005479" y="4574840"/>
            <a:chExt cx="148001" cy="148001"/>
          </a:xfrm>
        </p:grpSpPr>
        <p:sp>
          <p:nvSpPr>
            <p:cNvPr id="283" name="사각형: 둥근 모서리 282">
              <a:extLst>
                <a:ext uri="{FF2B5EF4-FFF2-40B4-BE49-F238E27FC236}">
                  <a16:creationId xmlns:a16="http://schemas.microsoft.com/office/drawing/2014/main" id="{91738E13-341B-44C1-9735-0DD3B0B53671}"/>
                </a:ext>
              </a:extLst>
            </p:cNvPr>
            <p:cNvSpPr/>
            <p:nvPr/>
          </p:nvSpPr>
          <p:spPr>
            <a:xfrm>
              <a:off x="10005479" y="4574840"/>
              <a:ext cx="148001" cy="14800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4" name="덧셈 기호 99">
              <a:extLst>
                <a:ext uri="{FF2B5EF4-FFF2-40B4-BE49-F238E27FC236}">
                  <a16:creationId xmlns:a16="http://schemas.microsoft.com/office/drawing/2014/main" id="{D40682E1-EB00-4E00-9485-0033D8519179}"/>
                </a:ext>
              </a:extLst>
            </p:cNvPr>
            <p:cNvSpPr/>
            <p:nvPr/>
          </p:nvSpPr>
          <p:spPr>
            <a:xfrm>
              <a:off x="10007479" y="4576840"/>
              <a:ext cx="144000" cy="144000"/>
            </a:xfrm>
            <a:prstGeom prst="mathPlus">
              <a:avLst>
                <a:gd name="adj1" fmla="val 89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49BBAA-9D55-4902-9D04-77B8B2C16E79}"/>
              </a:ext>
            </a:extLst>
          </p:cNvPr>
          <p:cNvSpPr/>
          <p:nvPr/>
        </p:nvSpPr>
        <p:spPr>
          <a:xfrm>
            <a:off x="3634104" y="2851711"/>
            <a:ext cx="2930922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98BF47E-F6A4-43D1-A356-52E86B5F9B7A}"/>
              </a:ext>
            </a:extLst>
          </p:cNvPr>
          <p:cNvSpPr txBox="1"/>
          <p:nvPr/>
        </p:nvSpPr>
        <p:spPr>
          <a:xfrm>
            <a:off x="3659730" y="2893255"/>
            <a:ext cx="562187" cy="215444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r>
              <a:rPr lang="ko-KR" altLang="en-US" sz="800" spc="-150" dirty="0">
                <a:solidFill>
                  <a:srgbClr val="FF7C80"/>
                </a:solidFill>
              </a:rPr>
              <a:t>교통행정과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68CBE95A-FE8C-4ADA-9512-2C7A405F2B82}"/>
              </a:ext>
            </a:extLst>
          </p:cNvPr>
          <p:cNvSpPr txBox="1"/>
          <p:nvPr/>
        </p:nvSpPr>
        <p:spPr>
          <a:xfrm>
            <a:off x="4301247" y="2893255"/>
            <a:ext cx="1862689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2024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자전거 이동수리센터 순회일정 안내</a:t>
            </a: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B3081B76-EDA5-4208-9C14-C957C8867577}"/>
              </a:ext>
            </a:extLst>
          </p:cNvPr>
          <p:cNvSpPr txBox="1"/>
          <p:nvPr/>
        </p:nvSpPr>
        <p:spPr>
          <a:xfrm>
            <a:off x="3659730" y="3191245"/>
            <a:ext cx="562187" cy="215444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r>
              <a:rPr lang="ko-KR" altLang="en-US" sz="800" spc="-150" dirty="0">
                <a:solidFill>
                  <a:srgbClr val="FF7C80"/>
                </a:solidFill>
              </a:rPr>
              <a:t>공원녹지과</a:t>
            </a: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28D3D51A-14CE-47C0-AF70-B8CD247DAAEC}"/>
              </a:ext>
            </a:extLst>
          </p:cNvPr>
          <p:cNvSpPr txBox="1"/>
          <p:nvPr/>
        </p:nvSpPr>
        <p:spPr>
          <a:xfrm>
            <a:off x="4301247" y="3191245"/>
            <a:ext cx="1484381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2023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4/4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분기 </a:t>
            </a:r>
            <a:r>
              <a:rPr lang="ko-KR" altLang="en-US" sz="8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먹는물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수질 검사 결과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1231B0A8-A124-4AF6-AF64-B8F34A3649F6}"/>
              </a:ext>
            </a:extLst>
          </p:cNvPr>
          <p:cNvSpPr txBox="1"/>
          <p:nvPr/>
        </p:nvSpPr>
        <p:spPr>
          <a:xfrm>
            <a:off x="3659730" y="3471468"/>
            <a:ext cx="645543" cy="215444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r>
              <a:rPr lang="ko-KR" altLang="en-US" sz="800" spc="-150" dirty="0" err="1">
                <a:solidFill>
                  <a:srgbClr val="FF7C80"/>
                </a:solidFill>
              </a:rPr>
              <a:t>세곡보건지소</a:t>
            </a:r>
            <a:endParaRPr lang="ko-KR" altLang="en-US" sz="800" spc="-150" dirty="0">
              <a:solidFill>
                <a:srgbClr val="FF7C80"/>
              </a:solidFill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A6103988-8A66-4854-8D93-8E16F5B0776A}"/>
              </a:ext>
            </a:extLst>
          </p:cNvPr>
          <p:cNvSpPr txBox="1"/>
          <p:nvPr/>
        </p:nvSpPr>
        <p:spPr>
          <a:xfrm>
            <a:off x="4301247" y="3471468"/>
            <a:ext cx="1862689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2024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ko-KR" altLang="en-US" sz="800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세곡보건지소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특별강좌 참여하세요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69B0FFFA-A3B7-4AC0-A980-B351E9CC6566}"/>
              </a:ext>
            </a:extLst>
          </p:cNvPr>
          <p:cNvSpPr txBox="1"/>
          <p:nvPr/>
        </p:nvSpPr>
        <p:spPr>
          <a:xfrm>
            <a:off x="3659730" y="3731201"/>
            <a:ext cx="562187" cy="215444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r>
              <a:rPr lang="ko-KR" altLang="en-US" sz="800" spc="-150" dirty="0">
                <a:solidFill>
                  <a:srgbClr val="FF7C80"/>
                </a:solidFill>
              </a:rPr>
              <a:t>공간개발과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2499D1D2-13F2-42F9-93ED-9A8F640B2873}"/>
              </a:ext>
            </a:extLst>
          </p:cNvPr>
          <p:cNvSpPr txBox="1"/>
          <p:nvPr/>
        </p:nvSpPr>
        <p:spPr>
          <a:xfrm>
            <a:off x="4301247" y="3731201"/>
            <a:ext cx="2229778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개포</a:t>
            </a:r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</a:t>
            </a:r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일원</a:t>
            </a:r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 복합문화센터 신축공사 통합건설사업</a:t>
            </a:r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ko-KR" altLang="en-US" sz="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524779C5-0034-4F0F-8266-9682E84B5889}"/>
              </a:ext>
            </a:extLst>
          </p:cNvPr>
          <p:cNvSpPr txBox="1"/>
          <p:nvPr/>
        </p:nvSpPr>
        <p:spPr>
          <a:xfrm>
            <a:off x="3659730" y="3988655"/>
            <a:ext cx="562187" cy="215444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r>
              <a:rPr lang="ko-KR" altLang="en-US" sz="800" spc="-150" dirty="0">
                <a:solidFill>
                  <a:srgbClr val="FF7C80"/>
                </a:solidFill>
              </a:rPr>
              <a:t>가족정책과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30253D7-D570-47B2-A697-22CB8DA44023}"/>
              </a:ext>
            </a:extLst>
          </p:cNvPr>
          <p:cNvSpPr txBox="1"/>
          <p:nvPr/>
        </p:nvSpPr>
        <p:spPr>
          <a:xfrm>
            <a:off x="4301247" y="3988655"/>
            <a:ext cx="2178481" cy="21544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「</a:t>
            </a:r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2024</a:t>
            </a:r>
            <a:r>
              <a:rPr lang="ko-KR" altLang="en-US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서울시 다문화가족 자녀 방문학습 지원사업」 </a:t>
            </a:r>
            <a:r>
              <a:rPr lang="en-US" altLang="ko-KR" sz="8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endParaRPr lang="ko-KR" altLang="en-US" sz="800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2" name="사각형: 둥근 위쪽 모서리 301">
            <a:extLst>
              <a:ext uri="{FF2B5EF4-FFF2-40B4-BE49-F238E27FC236}">
                <a16:creationId xmlns:a16="http://schemas.microsoft.com/office/drawing/2014/main" id="{8D0B46B3-5F5A-4584-8F81-579DB77818C1}"/>
              </a:ext>
            </a:extLst>
          </p:cNvPr>
          <p:cNvSpPr/>
          <p:nvPr/>
        </p:nvSpPr>
        <p:spPr>
          <a:xfrm rot="10800000">
            <a:off x="6877955" y="839161"/>
            <a:ext cx="2888807" cy="677605"/>
          </a:xfrm>
          <a:prstGeom prst="round2SameRect">
            <a:avLst>
              <a:gd name="adj1" fmla="val 10219"/>
              <a:gd name="adj2" fmla="val 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449F0A-127E-4363-BB82-67D3478D7FD6}"/>
              </a:ext>
            </a:extLst>
          </p:cNvPr>
          <p:cNvSpPr txBox="1"/>
          <p:nvPr/>
        </p:nvSpPr>
        <p:spPr>
          <a:xfrm>
            <a:off x="4606862" y="56220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좌측배너</a:t>
            </a:r>
            <a:endParaRPr lang="ko-KR" altLang="en-US" dirty="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6974485" y="3360748"/>
            <a:ext cx="478150" cy="359041"/>
          </a:xfrm>
          <a:prstGeom prst="roundRect">
            <a:avLst>
              <a:gd name="adj" fmla="val 1362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966093" y="3392588"/>
            <a:ext cx="494933" cy="230832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algn="ctr"/>
            <a:r>
              <a:rPr lang="ko-KR" altLang="en-US" sz="900" b="1" spc="-100" dirty="0">
                <a:solidFill>
                  <a:schemeClr val="bg1"/>
                </a:solidFill>
              </a:rPr>
              <a:t>민원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7519181" y="3392588"/>
            <a:ext cx="568600" cy="230832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algn="ctr"/>
            <a:r>
              <a:rPr lang="ko-KR" altLang="en-US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</a:t>
            </a:r>
            <a:r>
              <a:rPr lang="en-US" altLang="ko-KR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신청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8496980" y="3392588"/>
            <a:ext cx="573217" cy="230832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algn="ctr"/>
            <a:r>
              <a:rPr lang="ko-KR" altLang="en-US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9070653" y="3392588"/>
            <a:ext cx="581587" cy="230832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algn="ctr"/>
            <a:r>
              <a:rPr lang="ko-KR" altLang="en-US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r>
              <a:rPr lang="en-US" altLang="ko-KR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제안</a:t>
            </a:r>
          </a:p>
        </p:txBody>
      </p:sp>
      <p:sp>
        <p:nvSpPr>
          <p:cNvPr id="179" name="사각형: 둥근 모서리 44">
            <a:extLst>
              <a:ext uri="{FF2B5EF4-FFF2-40B4-BE49-F238E27FC236}">
                <a16:creationId xmlns:a16="http://schemas.microsoft.com/office/drawing/2014/main" id="{83AD103A-1098-7A05-E953-30CAC70181B3}"/>
              </a:ext>
            </a:extLst>
          </p:cNvPr>
          <p:cNvSpPr/>
          <p:nvPr/>
        </p:nvSpPr>
        <p:spPr>
          <a:xfrm>
            <a:off x="6973844" y="3791174"/>
            <a:ext cx="1350000" cy="360000"/>
          </a:xfrm>
          <a:prstGeom prst="roundRect">
            <a:avLst>
              <a:gd name="adj" fmla="val 11475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7261076" y="3858917"/>
            <a:ext cx="10095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스마트번호표 발급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8145934" y="3392588"/>
            <a:ext cx="350592" cy="230832"/>
          </a:xfrm>
          <a:prstGeom prst="rect">
            <a:avLst/>
          </a:prstGeom>
          <a:noFill/>
        </p:spPr>
        <p:txBody>
          <a:bodyPr wrap="none" lIns="72000" rIns="72000" rtlCol="0">
            <a:spAutoFit/>
          </a:bodyPr>
          <a:lstStyle/>
          <a:p>
            <a:pPr algn="ctr"/>
            <a:r>
              <a:rPr lang="ko-KR" altLang="en-US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복지</a:t>
            </a: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B546EC9B-07C7-4918-B1CF-E78F9077D726}"/>
              </a:ext>
            </a:extLst>
          </p:cNvPr>
          <p:cNvSpPr txBox="1"/>
          <p:nvPr/>
        </p:nvSpPr>
        <p:spPr>
          <a:xfrm>
            <a:off x="6877203" y="3056595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자주 찾는 서비스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8493DCFB-AA22-4121-8926-1C6C3B5DEE47}"/>
              </a:ext>
            </a:extLst>
          </p:cNvPr>
          <p:cNvSpPr txBox="1"/>
          <p:nvPr/>
        </p:nvSpPr>
        <p:spPr>
          <a:xfrm>
            <a:off x="7877870" y="3066880"/>
            <a:ext cx="1321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한눈에 보는 정보 모음집</a:t>
            </a:r>
          </a:p>
        </p:txBody>
      </p:sp>
      <p:sp>
        <p:nvSpPr>
          <p:cNvPr id="323" name="모서리가 둥근 직사각형 237">
            <a:extLst>
              <a:ext uri="{FF2B5EF4-FFF2-40B4-BE49-F238E27FC236}">
                <a16:creationId xmlns:a16="http://schemas.microsoft.com/office/drawing/2014/main" id="{548C1056-D1D5-4D66-B24B-38410B558D11}"/>
              </a:ext>
            </a:extLst>
          </p:cNvPr>
          <p:cNvSpPr/>
          <p:nvPr/>
        </p:nvSpPr>
        <p:spPr>
          <a:xfrm>
            <a:off x="3546430" y="4305216"/>
            <a:ext cx="3078047" cy="223482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D1985BC-C97C-495E-A536-C7792F9530E7}"/>
              </a:ext>
            </a:extLst>
          </p:cNvPr>
          <p:cNvSpPr txBox="1"/>
          <p:nvPr/>
        </p:nvSpPr>
        <p:spPr>
          <a:xfrm>
            <a:off x="3595610" y="4375033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알림판</a:t>
            </a:r>
          </a:p>
        </p:txBody>
      </p:sp>
      <p:grpSp>
        <p:nvGrpSpPr>
          <p:cNvPr id="296" name="그룹 295">
            <a:extLst>
              <a:ext uri="{FF2B5EF4-FFF2-40B4-BE49-F238E27FC236}">
                <a16:creationId xmlns:a16="http://schemas.microsoft.com/office/drawing/2014/main" id="{63F34C3A-243A-4078-A7A1-D1F35FE841B7}"/>
              </a:ext>
            </a:extLst>
          </p:cNvPr>
          <p:cNvGrpSpPr/>
          <p:nvPr/>
        </p:nvGrpSpPr>
        <p:grpSpPr>
          <a:xfrm>
            <a:off x="6377870" y="4419613"/>
            <a:ext cx="148001" cy="148001"/>
            <a:chOff x="10005479" y="4574840"/>
            <a:chExt cx="148001" cy="148001"/>
          </a:xfrm>
        </p:grpSpPr>
        <p:sp>
          <p:nvSpPr>
            <p:cNvPr id="297" name="사각형: 둥근 모서리 296">
              <a:extLst>
                <a:ext uri="{FF2B5EF4-FFF2-40B4-BE49-F238E27FC236}">
                  <a16:creationId xmlns:a16="http://schemas.microsoft.com/office/drawing/2014/main" id="{C8434F03-A4AA-4C06-AE75-BA0D60921FBB}"/>
                </a:ext>
              </a:extLst>
            </p:cNvPr>
            <p:cNvSpPr/>
            <p:nvPr/>
          </p:nvSpPr>
          <p:spPr>
            <a:xfrm>
              <a:off x="10005479" y="4574840"/>
              <a:ext cx="148001" cy="14800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8" name="덧셈 기호 99">
              <a:extLst>
                <a:ext uri="{FF2B5EF4-FFF2-40B4-BE49-F238E27FC236}">
                  <a16:creationId xmlns:a16="http://schemas.microsoft.com/office/drawing/2014/main" id="{581E52C6-E9BA-4787-9160-152FAC4DEE88}"/>
                </a:ext>
              </a:extLst>
            </p:cNvPr>
            <p:cNvSpPr/>
            <p:nvPr/>
          </p:nvSpPr>
          <p:spPr>
            <a:xfrm>
              <a:off x="10007479" y="4576840"/>
              <a:ext cx="144000" cy="144000"/>
            </a:xfrm>
            <a:prstGeom prst="mathPlus">
              <a:avLst>
                <a:gd name="adj1" fmla="val 89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9" name="TextBox 298">
            <a:extLst>
              <a:ext uri="{FF2B5EF4-FFF2-40B4-BE49-F238E27FC236}">
                <a16:creationId xmlns:a16="http://schemas.microsoft.com/office/drawing/2014/main" id="{58C076E8-2247-43C9-AB1F-B18E2DE10A60}"/>
              </a:ext>
            </a:extLst>
          </p:cNvPr>
          <p:cNvSpPr txBox="1"/>
          <p:nvPr/>
        </p:nvSpPr>
        <p:spPr>
          <a:xfrm>
            <a:off x="5528330" y="4357249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 </a:t>
            </a:r>
            <a:r>
              <a:rPr lang="en-US" altLang="ko-KR" sz="800" dirty="0"/>
              <a:t>/ 9</a:t>
            </a:r>
            <a:r>
              <a:rPr lang="en-US" altLang="ko-KR" sz="800" b="1" dirty="0"/>
              <a:t>    〈 </a:t>
            </a:r>
            <a:r>
              <a:rPr lang="ko-KR" altLang="en-US" sz="1000" b="1" dirty="0"/>
              <a:t>∥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〉</a:t>
            </a:r>
            <a:endParaRPr lang="ko-KR" altLang="en-US" sz="1000" b="1" dirty="0"/>
          </a:p>
        </p:txBody>
      </p:sp>
      <p:sp>
        <p:nvSpPr>
          <p:cNvPr id="41" name="사각형: 둥근 위쪽 모서리 40">
            <a:extLst>
              <a:ext uri="{FF2B5EF4-FFF2-40B4-BE49-F238E27FC236}">
                <a16:creationId xmlns:a16="http://schemas.microsoft.com/office/drawing/2014/main" id="{4C942B4A-1A10-48DF-A8CB-DBB559D497EE}"/>
              </a:ext>
            </a:extLst>
          </p:cNvPr>
          <p:cNvSpPr/>
          <p:nvPr/>
        </p:nvSpPr>
        <p:spPr>
          <a:xfrm>
            <a:off x="3646076" y="4668731"/>
            <a:ext cx="2888807" cy="1872310"/>
          </a:xfrm>
          <a:prstGeom prst="round2SameRect">
            <a:avLst>
              <a:gd name="adj1" fmla="val 10219"/>
              <a:gd name="adj2" fmla="val 0"/>
            </a:avLst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5" name="모서리가 둥근 직사각형 144">
            <a:extLst>
              <a:ext uri="{FF2B5EF4-FFF2-40B4-BE49-F238E27FC236}">
                <a16:creationId xmlns:a16="http://schemas.microsoft.com/office/drawing/2014/main" id="{EC1E017B-2279-4178-8F41-C9BF25894369}"/>
              </a:ext>
            </a:extLst>
          </p:cNvPr>
          <p:cNvSpPr/>
          <p:nvPr/>
        </p:nvSpPr>
        <p:spPr>
          <a:xfrm>
            <a:off x="6879308" y="1763256"/>
            <a:ext cx="2853066" cy="576000"/>
          </a:xfrm>
          <a:prstGeom prst="roundRect">
            <a:avLst>
              <a:gd name="adj" fmla="val 693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88900" dist="254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6" name="모서리가 둥근 직사각형 144">
            <a:extLst>
              <a:ext uri="{FF2B5EF4-FFF2-40B4-BE49-F238E27FC236}">
                <a16:creationId xmlns:a16="http://schemas.microsoft.com/office/drawing/2014/main" id="{CF14A76C-BB7A-40D4-B537-8E5C0EFB16D3}"/>
              </a:ext>
            </a:extLst>
          </p:cNvPr>
          <p:cNvSpPr/>
          <p:nvPr/>
        </p:nvSpPr>
        <p:spPr>
          <a:xfrm>
            <a:off x="6888584" y="2382770"/>
            <a:ext cx="2853066" cy="576000"/>
          </a:xfrm>
          <a:prstGeom prst="roundRect">
            <a:avLst>
              <a:gd name="adj" fmla="val 693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88900" dist="254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225DFAC1-8F79-409A-A45B-286EAE99A5B1}"/>
              </a:ext>
            </a:extLst>
          </p:cNvPr>
          <p:cNvSpPr txBox="1"/>
          <p:nvPr/>
        </p:nvSpPr>
        <p:spPr>
          <a:xfrm>
            <a:off x="6953236" y="2035596"/>
            <a:ext cx="15841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pc="-100" dirty="0">
                <a:solidFill>
                  <a:srgbClr val="505C6D"/>
                </a:solidFill>
              </a:rPr>
              <a:t>구정 현황을 데이터로 한눈에</a:t>
            </a:r>
          </a:p>
        </p:txBody>
      </p:sp>
      <p:sp>
        <p:nvSpPr>
          <p:cNvPr id="340" name="타원 339">
            <a:extLst>
              <a:ext uri="{FF2B5EF4-FFF2-40B4-BE49-F238E27FC236}">
                <a16:creationId xmlns:a16="http://schemas.microsoft.com/office/drawing/2014/main" id="{D4EA6770-ABB3-4045-AED7-01B2FA8A363A}"/>
              </a:ext>
            </a:extLst>
          </p:cNvPr>
          <p:cNvSpPr/>
          <p:nvPr/>
        </p:nvSpPr>
        <p:spPr>
          <a:xfrm>
            <a:off x="9190128" y="1833335"/>
            <a:ext cx="462112" cy="4621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1" name="사각형: 둥근 모서리 340" descr="말풍선 단색으로 채워진">
            <a:extLst>
              <a:ext uri="{FF2B5EF4-FFF2-40B4-BE49-F238E27FC236}">
                <a16:creationId xmlns:a16="http://schemas.microsoft.com/office/drawing/2014/main" id="{5F33187B-D973-4D69-9C40-93860D5A3E89}"/>
              </a:ext>
            </a:extLst>
          </p:cNvPr>
          <p:cNvSpPr/>
          <p:nvPr/>
        </p:nvSpPr>
        <p:spPr>
          <a:xfrm>
            <a:off x="6944296" y="1886915"/>
            <a:ext cx="429224" cy="183953"/>
          </a:xfrm>
          <a:prstGeom prst="roundRect">
            <a:avLst>
              <a:gd name="adj" fmla="val 50000"/>
            </a:avLst>
          </a:prstGeom>
          <a:solidFill>
            <a:srgbClr val="3C78EB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altLang="ko-KR" sz="750" dirty="0">
                <a:solidFill>
                  <a:schemeClr val="bg1"/>
                </a:solidFill>
              </a:rPr>
              <a:t>Info</a:t>
            </a:r>
            <a:endParaRPr lang="ko-KR" altLang="en-US" sz="750" dirty="0">
              <a:solidFill>
                <a:schemeClr val="bg1"/>
              </a:solidFill>
            </a:endParaRPr>
          </a:p>
        </p:txBody>
      </p:sp>
      <p:sp>
        <p:nvSpPr>
          <p:cNvPr id="343" name="TextBox 342">
            <a:extLst>
              <a:ext uri="{FF2B5EF4-FFF2-40B4-BE49-F238E27FC236}">
                <a16:creationId xmlns:a16="http://schemas.microsoft.com/office/drawing/2014/main" id="{AB087CB4-79D4-4B69-9536-4583D2D09F47}"/>
              </a:ext>
            </a:extLst>
          </p:cNvPr>
          <p:cNvSpPr txBox="1"/>
          <p:nvPr/>
        </p:nvSpPr>
        <p:spPr>
          <a:xfrm>
            <a:off x="6953236" y="2643221"/>
            <a:ext cx="18069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50" dirty="0">
                <a:solidFill>
                  <a:srgbClr val="505C6D"/>
                </a:solidFill>
              </a:rPr>
              <a:t>강남구 정보</a:t>
            </a:r>
            <a:r>
              <a:rPr lang="en-US" altLang="ko-KR" sz="900" spc="-150" dirty="0">
                <a:solidFill>
                  <a:srgbClr val="505C6D"/>
                </a:solidFill>
              </a:rPr>
              <a:t>·</a:t>
            </a:r>
            <a:r>
              <a:rPr lang="ko-KR" altLang="en-US" sz="900" spc="-150" dirty="0">
                <a:solidFill>
                  <a:srgbClr val="505C6D"/>
                </a:solidFill>
              </a:rPr>
              <a:t>소식을 편하게 받아보세요</a:t>
            </a:r>
            <a:r>
              <a:rPr lang="en-US" altLang="ko-KR" sz="900" spc="-150" dirty="0">
                <a:solidFill>
                  <a:srgbClr val="505C6D"/>
                </a:solidFill>
              </a:rPr>
              <a:t>!</a:t>
            </a:r>
            <a:endParaRPr lang="ko-KR" altLang="en-US" sz="900" spc="-150" dirty="0">
              <a:solidFill>
                <a:srgbClr val="505C6D"/>
              </a:solidFill>
            </a:endParaRPr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6F9E48C9-19AB-44A0-9FAF-55938F134997}"/>
              </a:ext>
            </a:extLst>
          </p:cNvPr>
          <p:cNvSpPr/>
          <p:nvPr/>
        </p:nvSpPr>
        <p:spPr>
          <a:xfrm>
            <a:off x="6970889" y="2485019"/>
            <a:ext cx="396000" cy="187985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AC0FA8D5-9CE1-457D-95F1-CCBEA8729FCD}"/>
              </a:ext>
            </a:extLst>
          </p:cNvPr>
          <p:cNvSpPr txBox="1"/>
          <p:nvPr/>
        </p:nvSpPr>
        <p:spPr>
          <a:xfrm>
            <a:off x="6903278" y="2445364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spc="-100" dirty="0">
                <a:solidFill>
                  <a:schemeClr val="bg1"/>
                </a:solidFill>
              </a:rPr>
              <a:t>뉴스터치</a:t>
            </a:r>
            <a:endParaRPr lang="ko-KR" altLang="en-US" sz="900" b="1" spc="-100" dirty="0">
              <a:solidFill>
                <a:srgbClr val="505C6D"/>
              </a:solidFill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BE6764AC-48D8-46B7-8DD8-4D1DEED6D5E0}"/>
              </a:ext>
            </a:extLst>
          </p:cNvPr>
          <p:cNvSpPr txBox="1"/>
          <p:nvPr/>
        </p:nvSpPr>
        <p:spPr>
          <a:xfrm>
            <a:off x="7363675" y="1842460"/>
            <a:ext cx="11881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rgbClr val="505C6D"/>
                </a:solidFill>
              </a:rPr>
              <a:t>데이터 강남 플랫폼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6D0EC41-FFB7-4840-AB33-E8BEF73DF856}"/>
              </a:ext>
            </a:extLst>
          </p:cNvPr>
          <p:cNvCxnSpPr/>
          <p:nvPr/>
        </p:nvCxnSpPr>
        <p:spPr>
          <a:xfrm>
            <a:off x="9875226" y="1718816"/>
            <a:ext cx="0" cy="13501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사각형: 둥근 모서리 44">
            <a:extLst>
              <a:ext uri="{FF2B5EF4-FFF2-40B4-BE49-F238E27FC236}">
                <a16:creationId xmlns:a16="http://schemas.microsoft.com/office/drawing/2014/main" id="{8F1DB3EA-F29A-4D55-9877-1614336BA913}"/>
              </a:ext>
            </a:extLst>
          </p:cNvPr>
          <p:cNvSpPr/>
          <p:nvPr/>
        </p:nvSpPr>
        <p:spPr>
          <a:xfrm>
            <a:off x="8391650" y="4202006"/>
            <a:ext cx="1350000" cy="360000"/>
          </a:xfrm>
          <a:prstGeom prst="roundRect">
            <a:avLst>
              <a:gd name="adj" fmla="val 11475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7" name="사각형: 둥근 모서리 44">
            <a:extLst>
              <a:ext uri="{FF2B5EF4-FFF2-40B4-BE49-F238E27FC236}">
                <a16:creationId xmlns:a16="http://schemas.microsoft.com/office/drawing/2014/main" id="{C734DAD3-85AB-4242-B6E9-F7BC275F52F1}"/>
              </a:ext>
            </a:extLst>
          </p:cNvPr>
          <p:cNvSpPr/>
          <p:nvPr/>
        </p:nvSpPr>
        <p:spPr>
          <a:xfrm>
            <a:off x="8391650" y="3791174"/>
            <a:ext cx="1350000" cy="360000"/>
          </a:xfrm>
          <a:prstGeom prst="roundRect">
            <a:avLst>
              <a:gd name="adj" fmla="val 11475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9" name="타원 348">
            <a:extLst>
              <a:ext uri="{FF2B5EF4-FFF2-40B4-BE49-F238E27FC236}">
                <a16:creationId xmlns:a16="http://schemas.microsoft.com/office/drawing/2014/main" id="{DAFDAD25-4A0F-4BF7-97B5-39AEB45C82AC}"/>
              </a:ext>
            </a:extLst>
          </p:cNvPr>
          <p:cNvSpPr/>
          <p:nvPr/>
        </p:nvSpPr>
        <p:spPr>
          <a:xfrm>
            <a:off x="7056794" y="3848333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8712073" y="4255908"/>
            <a:ext cx="4821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정부</a:t>
            </a:r>
            <a:r>
              <a:rPr lang="en-US" altLang="ko-KR" sz="900" spc="-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7247148" y="4274668"/>
            <a:ext cx="10849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2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가족관계등록시스템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0" name="타원 349">
            <a:extLst>
              <a:ext uri="{FF2B5EF4-FFF2-40B4-BE49-F238E27FC236}">
                <a16:creationId xmlns:a16="http://schemas.microsoft.com/office/drawing/2014/main" id="{FDC7115A-CED0-4883-A651-326DC627777B}"/>
              </a:ext>
            </a:extLst>
          </p:cNvPr>
          <p:cNvSpPr/>
          <p:nvPr/>
        </p:nvSpPr>
        <p:spPr>
          <a:xfrm>
            <a:off x="7056794" y="4266273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1" name="타원 350">
            <a:extLst>
              <a:ext uri="{FF2B5EF4-FFF2-40B4-BE49-F238E27FC236}">
                <a16:creationId xmlns:a16="http://schemas.microsoft.com/office/drawing/2014/main" id="{0DBE3629-3D01-4CF1-B765-D884CD7C7BAA}"/>
              </a:ext>
            </a:extLst>
          </p:cNvPr>
          <p:cNvSpPr/>
          <p:nvPr/>
        </p:nvSpPr>
        <p:spPr>
          <a:xfrm>
            <a:off x="8496405" y="3848333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2" name="타원 351">
            <a:extLst>
              <a:ext uri="{FF2B5EF4-FFF2-40B4-BE49-F238E27FC236}">
                <a16:creationId xmlns:a16="http://schemas.microsoft.com/office/drawing/2014/main" id="{2318D3CB-11B1-46E4-818A-4B4793D8C08A}"/>
              </a:ext>
            </a:extLst>
          </p:cNvPr>
          <p:cNvSpPr/>
          <p:nvPr/>
        </p:nvSpPr>
        <p:spPr>
          <a:xfrm>
            <a:off x="8496405" y="4266273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6326923B-AD4B-44F9-AD15-D636CBCF26F0}"/>
              </a:ext>
            </a:extLst>
          </p:cNvPr>
          <p:cNvSpPr txBox="1"/>
          <p:nvPr/>
        </p:nvSpPr>
        <p:spPr>
          <a:xfrm>
            <a:off x="8758030" y="3858917"/>
            <a:ext cx="7848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2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무인민원발급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392159FB-D9F4-4EE4-86E1-26205381B863}"/>
              </a:ext>
            </a:extLst>
          </p:cNvPr>
          <p:cNvSpPr txBox="1"/>
          <p:nvPr/>
        </p:nvSpPr>
        <p:spPr>
          <a:xfrm>
            <a:off x="7247148" y="4703260"/>
            <a:ext cx="1034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2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 보건 </a:t>
            </a:r>
            <a:r>
              <a:rPr lang="ko-KR" altLang="en-US" sz="900" spc="-1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제증명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5" name="타원 354">
            <a:extLst>
              <a:ext uri="{FF2B5EF4-FFF2-40B4-BE49-F238E27FC236}">
                <a16:creationId xmlns:a16="http://schemas.microsoft.com/office/drawing/2014/main" id="{BF56AE07-E06F-4697-9EB4-8059B35D4767}"/>
              </a:ext>
            </a:extLst>
          </p:cNvPr>
          <p:cNvSpPr/>
          <p:nvPr/>
        </p:nvSpPr>
        <p:spPr>
          <a:xfrm>
            <a:off x="7056794" y="4694865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6" name="사각형: 둥근 모서리 44">
            <a:extLst>
              <a:ext uri="{FF2B5EF4-FFF2-40B4-BE49-F238E27FC236}">
                <a16:creationId xmlns:a16="http://schemas.microsoft.com/office/drawing/2014/main" id="{F9A684B4-A156-4D15-9E2F-D14FEFA4170B}"/>
              </a:ext>
            </a:extLst>
          </p:cNvPr>
          <p:cNvSpPr/>
          <p:nvPr/>
        </p:nvSpPr>
        <p:spPr>
          <a:xfrm>
            <a:off x="8391650" y="4642733"/>
            <a:ext cx="1350000" cy="360000"/>
          </a:xfrm>
          <a:prstGeom prst="roundRect">
            <a:avLst>
              <a:gd name="adj" fmla="val 11475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C53BF032-241F-409F-AC5F-3499341AA051}"/>
              </a:ext>
            </a:extLst>
          </p:cNvPr>
          <p:cNvSpPr txBox="1"/>
          <p:nvPr/>
        </p:nvSpPr>
        <p:spPr>
          <a:xfrm>
            <a:off x="8712073" y="4696635"/>
            <a:ext cx="98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2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온라인여권재발급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:a16="http://schemas.microsoft.com/office/drawing/2014/main" id="{0D3E2502-C0F3-426E-A664-AB26236CC1FF}"/>
              </a:ext>
            </a:extLst>
          </p:cNvPr>
          <p:cNvSpPr/>
          <p:nvPr/>
        </p:nvSpPr>
        <p:spPr>
          <a:xfrm>
            <a:off x="8496405" y="4707000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9" name="사각형: 둥근 모서리 44">
            <a:extLst>
              <a:ext uri="{FF2B5EF4-FFF2-40B4-BE49-F238E27FC236}">
                <a16:creationId xmlns:a16="http://schemas.microsoft.com/office/drawing/2014/main" id="{8FEA9903-6BD4-43E4-9FE7-06A8FF3F248C}"/>
              </a:ext>
            </a:extLst>
          </p:cNvPr>
          <p:cNvSpPr/>
          <p:nvPr/>
        </p:nvSpPr>
        <p:spPr>
          <a:xfrm>
            <a:off x="6973844" y="5058877"/>
            <a:ext cx="1350000" cy="360000"/>
          </a:xfrm>
          <a:prstGeom prst="roundRect">
            <a:avLst>
              <a:gd name="adj" fmla="val 11475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30F99406-F547-4C06-AB98-DFB4C53AB7A5}"/>
              </a:ext>
            </a:extLst>
          </p:cNvPr>
          <p:cNvSpPr txBox="1"/>
          <p:nvPr/>
        </p:nvSpPr>
        <p:spPr>
          <a:xfrm>
            <a:off x="7247148" y="5110562"/>
            <a:ext cx="98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2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새올전자민원창구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61" name="타원 360">
            <a:extLst>
              <a:ext uri="{FF2B5EF4-FFF2-40B4-BE49-F238E27FC236}">
                <a16:creationId xmlns:a16="http://schemas.microsoft.com/office/drawing/2014/main" id="{CD079ABC-D28E-4EDC-B33A-DF8A9C715CCB}"/>
              </a:ext>
            </a:extLst>
          </p:cNvPr>
          <p:cNvSpPr/>
          <p:nvPr/>
        </p:nvSpPr>
        <p:spPr>
          <a:xfrm>
            <a:off x="7056794" y="5102167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2" name="사각형: 둥근 모서리 44">
            <a:extLst>
              <a:ext uri="{FF2B5EF4-FFF2-40B4-BE49-F238E27FC236}">
                <a16:creationId xmlns:a16="http://schemas.microsoft.com/office/drawing/2014/main" id="{F6A60518-A68D-42F0-A2D4-CDFC425E6AED}"/>
              </a:ext>
            </a:extLst>
          </p:cNvPr>
          <p:cNvSpPr/>
          <p:nvPr/>
        </p:nvSpPr>
        <p:spPr>
          <a:xfrm>
            <a:off x="8391650" y="5050035"/>
            <a:ext cx="1350000" cy="360000"/>
          </a:xfrm>
          <a:prstGeom prst="roundRect">
            <a:avLst>
              <a:gd name="adj" fmla="val 11475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7EC3C043-C9D7-43E9-9B43-189FF9BDB021}"/>
              </a:ext>
            </a:extLst>
          </p:cNvPr>
          <p:cNvSpPr txBox="1"/>
          <p:nvPr/>
        </p:nvSpPr>
        <p:spPr>
          <a:xfrm>
            <a:off x="8712073" y="5103937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민원방문상담예약</a:t>
            </a:r>
          </a:p>
        </p:txBody>
      </p:sp>
      <p:sp>
        <p:nvSpPr>
          <p:cNvPr id="364" name="타원 363">
            <a:extLst>
              <a:ext uri="{FF2B5EF4-FFF2-40B4-BE49-F238E27FC236}">
                <a16:creationId xmlns:a16="http://schemas.microsoft.com/office/drawing/2014/main" id="{E3A179E2-CC65-45F0-A5EC-83F9F40D8EDC}"/>
              </a:ext>
            </a:extLst>
          </p:cNvPr>
          <p:cNvSpPr/>
          <p:nvPr/>
        </p:nvSpPr>
        <p:spPr>
          <a:xfrm>
            <a:off x="8496405" y="5114302"/>
            <a:ext cx="252000" cy="252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5" name="사각형: 둥근 모서리 364">
            <a:extLst>
              <a:ext uri="{FF2B5EF4-FFF2-40B4-BE49-F238E27FC236}">
                <a16:creationId xmlns:a16="http://schemas.microsoft.com/office/drawing/2014/main" id="{50A010AC-4284-4B3B-B08B-C6B7F155B558}"/>
              </a:ext>
            </a:extLst>
          </p:cNvPr>
          <p:cNvSpPr/>
          <p:nvPr/>
        </p:nvSpPr>
        <p:spPr>
          <a:xfrm>
            <a:off x="6808057" y="6237190"/>
            <a:ext cx="3066621" cy="315257"/>
          </a:xfrm>
          <a:prstGeom prst="roundRect">
            <a:avLst>
              <a:gd name="adj" fmla="val 11208"/>
            </a:avLst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66" name="그림 365">
            <a:extLst>
              <a:ext uri="{FF2B5EF4-FFF2-40B4-BE49-F238E27FC236}">
                <a16:creationId xmlns:a16="http://schemas.microsoft.com/office/drawing/2014/main" id="{5D9A6739-A048-43B6-8AF0-67ABD03170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458" y="6129992"/>
            <a:ext cx="288000" cy="288000"/>
          </a:xfrm>
          <a:prstGeom prst="rect">
            <a:avLst/>
          </a:prstGeom>
        </p:spPr>
      </p:pic>
      <p:pic>
        <p:nvPicPr>
          <p:cNvPr id="367" name="그림 366">
            <a:extLst>
              <a:ext uri="{FF2B5EF4-FFF2-40B4-BE49-F238E27FC236}">
                <a16:creationId xmlns:a16="http://schemas.microsoft.com/office/drawing/2014/main" id="{2691F6E0-8E06-4FBF-89D7-61A9C1C28E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219" y="6129992"/>
            <a:ext cx="288000" cy="288000"/>
          </a:xfrm>
          <a:prstGeom prst="rect">
            <a:avLst/>
          </a:prstGeom>
        </p:spPr>
      </p:pic>
      <p:pic>
        <p:nvPicPr>
          <p:cNvPr id="368" name="그림 367">
            <a:extLst>
              <a:ext uri="{FF2B5EF4-FFF2-40B4-BE49-F238E27FC236}">
                <a16:creationId xmlns:a16="http://schemas.microsoft.com/office/drawing/2014/main" id="{02D30BD6-1C6C-4E16-BE65-FCF7659805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66" y="6129992"/>
            <a:ext cx="288000" cy="288000"/>
          </a:xfrm>
          <a:prstGeom prst="rect">
            <a:avLst/>
          </a:prstGeom>
        </p:spPr>
      </p:pic>
      <p:pic>
        <p:nvPicPr>
          <p:cNvPr id="369" name="그림 368">
            <a:extLst>
              <a:ext uri="{FF2B5EF4-FFF2-40B4-BE49-F238E27FC236}">
                <a16:creationId xmlns:a16="http://schemas.microsoft.com/office/drawing/2014/main" id="{3CEAB775-2812-475E-BC5A-3BBB14FA863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1314" y="6129992"/>
            <a:ext cx="288000" cy="288000"/>
          </a:xfrm>
          <a:prstGeom prst="rect">
            <a:avLst/>
          </a:prstGeom>
        </p:spPr>
      </p:pic>
      <p:pic>
        <p:nvPicPr>
          <p:cNvPr id="370" name="그림 369">
            <a:extLst>
              <a:ext uri="{FF2B5EF4-FFF2-40B4-BE49-F238E27FC236}">
                <a16:creationId xmlns:a16="http://schemas.microsoft.com/office/drawing/2014/main" id="{B904E827-EC17-4520-85FD-CA64394A70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62" y="6129992"/>
            <a:ext cx="288000" cy="288000"/>
          </a:xfrm>
          <a:prstGeom prst="rect">
            <a:avLst/>
          </a:prstGeom>
        </p:spPr>
      </p:pic>
      <p:pic>
        <p:nvPicPr>
          <p:cNvPr id="371" name="그림 370">
            <a:extLst>
              <a:ext uri="{FF2B5EF4-FFF2-40B4-BE49-F238E27FC236}">
                <a16:creationId xmlns:a16="http://schemas.microsoft.com/office/drawing/2014/main" id="{74F77BA9-5178-44FB-9666-900BF0961E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10" y="6129992"/>
            <a:ext cx="288000" cy="288000"/>
          </a:xfrm>
          <a:prstGeom prst="rect">
            <a:avLst/>
          </a:prstGeom>
        </p:spPr>
      </p:pic>
      <p:sp>
        <p:nvSpPr>
          <p:cNvPr id="372" name="TextBox 371">
            <a:extLst>
              <a:ext uri="{FF2B5EF4-FFF2-40B4-BE49-F238E27FC236}">
                <a16:creationId xmlns:a16="http://schemas.microsoft.com/office/drawing/2014/main" id="{9212C6BA-E35E-4044-97E7-1F07E81692FF}"/>
              </a:ext>
            </a:extLst>
          </p:cNvPr>
          <p:cNvSpPr txBox="1"/>
          <p:nvPr/>
        </p:nvSpPr>
        <p:spPr>
          <a:xfrm>
            <a:off x="6857984" y="5803969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solidFill>
                  <a:srgbClr val="505C6D"/>
                </a:solidFill>
              </a:rPr>
              <a:t>소통강남</a:t>
            </a:r>
            <a:endParaRPr lang="ko-KR" altLang="en-US" sz="1000" b="1" dirty="0">
              <a:solidFill>
                <a:srgbClr val="505C6D"/>
              </a:solidFill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B7EE0E2E-091F-4283-8DC7-9D8E67F61669}"/>
              </a:ext>
            </a:extLst>
          </p:cNvPr>
          <p:cNvCxnSpPr/>
          <p:nvPr/>
        </p:nvCxnSpPr>
        <p:spPr>
          <a:xfrm>
            <a:off x="473156" y="3141162"/>
            <a:ext cx="0" cy="18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4" name="그림 373">
            <a:extLst>
              <a:ext uri="{FF2B5EF4-FFF2-40B4-BE49-F238E27FC236}">
                <a16:creationId xmlns:a16="http://schemas.microsoft.com/office/drawing/2014/main" id="{9B0F6399-63E0-442A-A35A-B97C74AA2F4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2729" y="6129992"/>
            <a:ext cx="288000" cy="288000"/>
          </a:xfrm>
          <a:prstGeom prst="rect">
            <a:avLst/>
          </a:prstGeom>
        </p:spPr>
      </p:pic>
      <p:sp>
        <p:nvSpPr>
          <p:cNvPr id="375" name="TextBox 374">
            <a:extLst>
              <a:ext uri="{FF2B5EF4-FFF2-40B4-BE49-F238E27FC236}">
                <a16:creationId xmlns:a16="http://schemas.microsoft.com/office/drawing/2014/main" id="{7981F6F2-E43E-402A-8CF7-21D8EAAFEAC5}"/>
              </a:ext>
            </a:extLst>
          </p:cNvPr>
          <p:cNvSpPr txBox="1"/>
          <p:nvPr/>
        </p:nvSpPr>
        <p:spPr>
          <a:xfrm>
            <a:off x="7519181" y="5830449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구민과 함께하는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SNS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소식</a:t>
            </a: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41ADD74A-B4DC-4D7B-A845-A23499BA369B}"/>
              </a:ext>
            </a:extLst>
          </p:cNvPr>
          <p:cNvGrpSpPr/>
          <p:nvPr/>
        </p:nvGrpSpPr>
        <p:grpSpPr>
          <a:xfrm>
            <a:off x="3132886" y="6357302"/>
            <a:ext cx="148001" cy="148001"/>
            <a:chOff x="10005479" y="4574840"/>
            <a:chExt cx="148001" cy="148001"/>
          </a:xfrm>
        </p:grpSpPr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4932CBF7-6AAA-4340-95EA-A04192ADF2F8}"/>
                </a:ext>
              </a:extLst>
            </p:cNvPr>
            <p:cNvSpPr/>
            <p:nvPr/>
          </p:nvSpPr>
          <p:spPr>
            <a:xfrm>
              <a:off x="10005479" y="4574840"/>
              <a:ext cx="148001" cy="14800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1" name="덧셈 기호 99">
              <a:extLst>
                <a:ext uri="{FF2B5EF4-FFF2-40B4-BE49-F238E27FC236}">
                  <a16:creationId xmlns:a16="http://schemas.microsoft.com/office/drawing/2014/main" id="{4421CE43-8C7D-4B40-A4DD-08EE55CD511E}"/>
                </a:ext>
              </a:extLst>
            </p:cNvPr>
            <p:cNvSpPr/>
            <p:nvPr/>
          </p:nvSpPr>
          <p:spPr>
            <a:xfrm>
              <a:off x="10007479" y="4576840"/>
              <a:ext cx="144000" cy="144000"/>
            </a:xfrm>
            <a:prstGeom prst="mathPlus">
              <a:avLst>
                <a:gd name="adj1" fmla="val 89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2" name="모서리가 둥근 직사각형 144">
            <a:extLst>
              <a:ext uri="{FF2B5EF4-FFF2-40B4-BE49-F238E27FC236}">
                <a16:creationId xmlns:a16="http://schemas.microsoft.com/office/drawing/2014/main" id="{F33DA11F-72F2-491B-8E56-8B16875BF395}"/>
              </a:ext>
            </a:extLst>
          </p:cNvPr>
          <p:cNvSpPr/>
          <p:nvPr/>
        </p:nvSpPr>
        <p:spPr>
          <a:xfrm>
            <a:off x="371927" y="4942196"/>
            <a:ext cx="2948851" cy="1332000"/>
          </a:xfrm>
          <a:prstGeom prst="roundRect">
            <a:avLst>
              <a:gd name="adj" fmla="val 6934"/>
            </a:avLst>
          </a:prstGeom>
          <a:solidFill>
            <a:srgbClr val="BFBFBF"/>
          </a:solidFill>
          <a:ln>
            <a:noFill/>
          </a:ln>
          <a:effectLst>
            <a:outerShdw blurRad="88900" dist="254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상단 메인 배너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93EC3D3-DBCE-4D8F-9467-22E36611954E}"/>
              </a:ext>
            </a:extLst>
          </p:cNvPr>
          <p:cNvSpPr txBox="1"/>
          <p:nvPr/>
        </p:nvSpPr>
        <p:spPr>
          <a:xfrm>
            <a:off x="3123393" y="5477302"/>
            <a:ext cx="281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b="1" dirty="0"/>
              <a:t> </a:t>
            </a:r>
            <a:r>
              <a:rPr lang="en-US" altLang="ko-KR" sz="1000" b="1" dirty="0"/>
              <a:t>〉</a:t>
            </a:r>
            <a:endParaRPr lang="ko-KR" altLang="en-US" sz="1000" b="1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8F2FF11-1926-4BAA-9EC6-D2EBEF9F0DAA}"/>
              </a:ext>
            </a:extLst>
          </p:cNvPr>
          <p:cNvSpPr txBox="1"/>
          <p:nvPr/>
        </p:nvSpPr>
        <p:spPr>
          <a:xfrm>
            <a:off x="273122" y="5472087"/>
            <a:ext cx="280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〈</a:t>
            </a:r>
            <a:endParaRPr lang="ko-KR" altLang="en-US" sz="1000" b="1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C1B7389-59BA-405E-B593-28CA6FE7750F}"/>
              </a:ext>
            </a:extLst>
          </p:cNvPr>
          <p:cNvSpPr txBox="1"/>
          <p:nvPr/>
        </p:nvSpPr>
        <p:spPr>
          <a:xfrm>
            <a:off x="2283346" y="6294938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 </a:t>
            </a:r>
            <a:r>
              <a:rPr lang="en-US" altLang="ko-KR" sz="800" dirty="0"/>
              <a:t>/ 4</a:t>
            </a:r>
            <a:r>
              <a:rPr lang="en-US" altLang="ko-KR" sz="800" b="1" dirty="0"/>
              <a:t>    〈 </a:t>
            </a:r>
            <a:r>
              <a:rPr lang="ko-KR" altLang="en-US" sz="1000" b="1" dirty="0"/>
              <a:t>∥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〉</a:t>
            </a:r>
            <a:endParaRPr lang="ko-KR" altLang="en-US" sz="1000" b="1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362271" y="1611017"/>
            <a:ext cx="2576066" cy="288000"/>
          </a:xfrm>
          <a:prstGeom prst="roundRect">
            <a:avLst>
              <a:gd name="adj" fmla="val 1307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검색어를 입력해주세요</a:t>
            </a: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3000809" y="1611017"/>
            <a:ext cx="308448" cy="288000"/>
          </a:xfrm>
          <a:prstGeom prst="roundRect">
            <a:avLst>
              <a:gd name="adj" fmla="val 13071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55" name="그룹 154"/>
          <p:cNvGrpSpPr/>
          <p:nvPr/>
        </p:nvGrpSpPr>
        <p:grpSpPr>
          <a:xfrm rot="18900000">
            <a:off x="3114052" y="1673312"/>
            <a:ext cx="108000" cy="180000"/>
            <a:chOff x="6550222" y="1130636"/>
            <a:chExt cx="93600" cy="155024"/>
          </a:xfrm>
        </p:grpSpPr>
        <p:sp>
          <p:nvSpPr>
            <p:cNvPr id="156" name="타원 155"/>
            <p:cNvSpPr/>
            <p:nvPr/>
          </p:nvSpPr>
          <p:spPr>
            <a:xfrm>
              <a:off x="6550222" y="1130636"/>
              <a:ext cx="93600" cy="936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57" name="직선 연결선 156"/>
            <p:cNvCxnSpPr/>
            <p:nvPr/>
          </p:nvCxnSpPr>
          <p:spPr>
            <a:xfrm flipH="1">
              <a:off x="6595223" y="1213660"/>
              <a:ext cx="1799" cy="7200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B58152BF-AEE7-4494-859B-E551D127B03F}"/>
              </a:ext>
            </a:extLst>
          </p:cNvPr>
          <p:cNvSpPr txBox="1"/>
          <p:nvPr/>
        </p:nvSpPr>
        <p:spPr>
          <a:xfrm>
            <a:off x="7363675" y="2461334"/>
            <a:ext cx="10727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rgbClr val="505C6D"/>
                </a:solidFill>
              </a:rPr>
              <a:t>문자 알림 서비스</a:t>
            </a:r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9A680F58-1AA2-4FD7-A323-B251FE6C72D2}"/>
              </a:ext>
            </a:extLst>
          </p:cNvPr>
          <p:cNvSpPr/>
          <p:nvPr/>
        </p:nvSpPr>
        <p:spPr>
          <a:xfrm>
            <a:off x="9190128" y="2450542"/>
            <a:ext cx="462112" cy="46211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6" name="Number 1">
            <a:extLst>
              <a:ext uri="{FF2B5EF4-FFF2-40B4-BE49-F238E27FC236}">
                <a16:creationId xmlns:a16="http://schemas.microsoft.com/office/drawing/2014/main" id="{FAFA7547-AEE2-48F6-9CD5-474B7F0E79E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779668" y="3649379"/>
            <a:ext cx="362199" cy="360000"/>
          </a:xfrm>
          <a:custGeom>
            <a:avLst/>
            <a:gdLst>
              <a:gd name="T0" fmla="*/ 2782 w 5576"/>
              <a:gd name="T1" fmla="*/ 543 h 5550"/>
              <a:gd name="T2" fmla="*/ 762 w 5576"/>
              <a:gd name="T3" fmla="*/ 1594 h 5550"/>
              <a:gd name="T4" fmla="*/ 156 w 5576"/>
              <a:gd name="T5" fmla="*/ 3601 h 5550"/>
              <a:gd name="T6" fmla="*/ 4116 w 5576"/>
              <a:gd name="T7" fmla="*/ 4409 h 5550"/>
              <a:gd name="T8" fmla="*/ 2755 w 5576"/>
              <a:gd name="T9" fmla="*/ 1055 h 5550"/>
              <a:gd name="T10" fmla="*/ 1543 w 5576"/>
              <a:gd name="T11" fmla="*/ 2887 h 5550"/>
              <a:gd name="T12" fmla="*/ 2984 w 5576"/>
              <a:gd name="T13" fmla="*/ 1702 h 5550"/>
              <a:gd name="T14" fmla="*/ 2674 w 5576"/>
              <a:gd name="T15" fmla="*/ 2833 h 5550"/>
              <a:gd name="T16" fmla="*/ 2567 w 5576"/>
              <a:gd name="T17" fmla="*/ 4072 h 5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76" h="5550">
                <a:moveTo>
                  <a:pt x="2782" y="543"/>
                </a:moveTo>
                <a:cubicBezTo>
                  <a:pt x="1968" y="435"/>
                  <a:pt x="1102" y="914"/>
                  <a:pt x="762" y="1594"/>
                </a:cubicBezTo>
                <a:cubicBezTo>
                  <a:pt x="464" y="2190"/>
                  <a:pt x="0" y="2824"/>
                  <a:pt x="156" y="3601"/>
                </a:cubicBezTo>
                <a:cubicBezTo>
                  <a:pt x="504" y="5342"/>
                  <a:pt x="2975" y="5550"/>
                  <a:pt x="4116" y="4409"/>
                </a:cubicBezTo>
                <a:cubicBezTo>
                  <a:pt x="5576" y="2948"/>
                  <a:pt x="4601" y="0"/>
                  <a:pt x="2755" y="1055"/>
                </a:cubicBezTo>
                <a:moveTo>
                  <a:pt x="1543" y="2887"/>
                </a:moveTo>
                <a:cubicBezTo>
                  <a:pt x="1795" y="2874"/>
                  <a:pt x="2984" y="1608"/>
                  <a:pt x="2984" y="1702"/>
                </a:cubicBezTo>
                <a:cubicBezTo>
                  <a:pt x="2984" y="1991"/>
                  <a:pt x="2751" y="2525"/>
                  <a:pt x="2674" y="2833"/>
                </a:cubicBezTo>
                <a:cubicBezTo>
                  <a:pt x="2577" y="3223"/>
                  <a:pt x="2616" y="3675"/>
                  <a:pt x="2567" y="4072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B9D937-82F9-4DD6-9ABA-84DDA61370B2}"/>
              </a:ext>
            </a:extLst>
          </p:cNvPr>
          <p:cNvSpPr/>
          <p:nvPr/>
        </p:nvSpPr>
        <p:spPr>
          <a:xfrm>
            <a:off x="10450989" y="1999448"/>
            <a:ext cx="1539779" cy="17240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모바일은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적응형으로 제작 </a:t>
            </a:r>
            <a:r>
              <a:rPr lang="en-US" altLang="ko-KR" b="1" dirty="0">
                <a:solidFill>
                  <a:schemeClr val="bg1"/>
                </a:solidFill>
              </a:rPr>
              <a:t>· </a:t>
            </a:r>
            <a:r>
              <a:rPr lang="ko-KR" altLang="en-US" b="1" dirty="0">
                <a:solidFill>
                  <a:schemeClr val="bg1"/>
                </a:solidFill>
              </a:rPr>
              <a:t>적용</a:t>
            </a:r>
          </a:p>
        </p:txBody>
      </p:sp>
    </p:spTree>
    <p:extLst>
      <p:ext uri="{BB962C8B-B14F-4D97-AF65-F5344CB8AC3E}">
        <p14:creationId xmlns:p14="http://schemas.microsoft.com/office/powerpoint/2010/main" val="1405526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모바일</a:t>
            </a:r>
            <a:r>
              <a:rPr lang="en-US" altLang="ko-KR" dirty="0"/>
              <a:t>(W: 720)</a:t>
            </a:r>
          </a:p>
          <a:p>
            <a:r>
              <a:rPr lang="en-US" altLang="ko-KR" dirty="0"/>
              <a:t>Size 360px </a:t>
            </a:r>
            <a:r>
              <a:rPr lang="ko-KR" altLang="en-US" dirty="0"/>
              <a:t>최적화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https://gangnam.go.kr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692683"/>
              </p:ext>
            </p:extLst>
          </p:nvPr>
        </p:nvGraphicFramePr>
        <p:xfrm>
          <a:off x="10067925" y="1503257"/>
          <a:ext cx="1970474" cy="282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090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5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뉴스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모바일 화면에서는 최신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 표출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강남소식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카드뉴스 동일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주천정보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상시 표출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고정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될 게시물 스타일 다르게 적용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구민안전보험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민방위대피소 등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기본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고정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개 운영 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3119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☆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48768"/>
                  </a:ext>
                </a:extLst>
              </a:tr>
            </a:tbl>
          </a:graphicData>
        </a:graphic>
      </p:graphicFrame>
      <p:pic>
        <p:nvPicPr>
          <p:cNvPr id="117" name="그림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379" y="4738584"/>
            <a:ext cx="1761737" cy="1761737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49299FEB-4FA9-40D8-AFA9-C9F1434AD719}"/>
              </a:ext>
            </a:extLst>
          </p:cNvPr>
          <p:cNvSpPr/>
          <p:nvPr/>
        </p:nvSpPr>
        <p:spPr>
          <a:xfrm>
            <a:off x="292986" y="829297"/>
            <a:ext cx="3096000" cy="571074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ACCFBAD-7C45-4846-914A-FB34ECB26BCD}"/>
              </a:ext>
            </a:extLst>
          </p:cNvPr>
          <p:cNvSpPr/>
          <p:nvPr/>
        </p:nvSpPr>
        <p:spPr>
          <a:xfrm>
            <a:off x="3540861" y="829298"/>
            <a:ext cx="3096000" cy="390928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2B16E91-838C-43E6-B836-2BAE580554AE}"/>
              </a:ext>
            </a:extLst>
          </p:cNvPr>
          <p:cNvSpPr txBox="1"/>
          <p:nvPr/>
        </p:nvSpPr>
        <p:spPr>
          <a:xfrm>
            <a:off x="294309" y="91436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강남소식</a:t>
            </a:r>
          </a:p>
        </p:txBody>
      </p:sp>
      <p:sp>
        <p:nvSpPr>
          <p:cNvPr id="83" name="모서리가 둥근 직사각형 165">
            <a:extLst>
              <a:ext uri="{FF2B5EF4-FFF2-40B4-BE49-F238E27FC236}">
                <a16:creationId xmlns:a16="http://schemas.microsoft.com/office/drawing/2014/main" id="{D4D26DA4-2068-4ECE-AFEB-1AE1CFDA519B}"/>
              </a:ext>
            </a:extLst>
          </p:cNvPr>
          <p:cNvSpPr/>
          <p:nvPr/>
        </p:nvSpPr>
        <p:spPr>
          <a:xfrm>
            <a:off x="3560480" y="845158"/>
            <a:ext cx="3060000" cy="2303669"/>
          </a:xfrm>
          <a:prstGeom prst="roundRect">
            <a:avLst>
              <a:gd name="adj" fmla="val 0"/>
            </a:avLst>
          </a:prstGeom>
          <a:solidFill>
            <a:srgbClr val="F3F3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4" name="그래픽 83" descr="닫기 단색으로 채워진">
            <a:extLst>
              <a:ext uri="{FF2B5EF4-FFF2-40B4-BE49-F238E27FC236}">
                <a16:creationId xmlns:a16="http://schemas.microsoft.com/office/drawing/2014/main" id="{BD9E65D8-BB6F-44F4-9579-07CE4961AF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9453" y="885777"/>
            <a:ext cx="144000" cy="144000"/>
          </a:xfrm>
          <a:prstGeom prst="rect">
            <a:avLst/>
          </a:prstGeom>
        </p:spPr>
      </p:pic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FA299E9-3CA7-461E-97A9-97DEA7475A6C}"/>
              </a:ext>
            </a:extLst>
          </p:cNvPr>
          <p:cNvSpPr/>
          <p:nvPr/>
        </p:nvSpPr>
        <p:spPr>
          <a:xfrm>
            <a:off x="2238010" y="869819"/>
            <a:ext cx="864000" cy="180000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spc="-150" dirty="0">
                <a:solidFill>
                  <a:schemeClr val="bg1"/>
                </a:solidFill>
              </a:rPr>
              <a:t>오늘 하루 보지 않기</a:t>
            </a:r>
          </a:p>
        </p:txBody>
      </p:sp>
      <p:sp>
        <p:nvSpPr>
          <p:cNvPr id="86" name="모서리가 둥근 직사각형 144">
            <a:extLst>
              <a:ext uri="{FF2B5EF4-FFF2-40B4-BE49-F238E27FC236}">
                <a16:creationId xmlns:a16="http://schemas.microsoft.com/office/drawing/2014/main" id="{4A2BAF53-3C67-4963-9595-B8197250AA37}"/>
              </a:ext>
            </a:extLst>
          </p:cNvPr>
          <p:cNvSpPr/>
          <p:nvPr/>
        </p:nvSpPr>
        <p:spPr>
          <a:xfrm>
            <a:off x="371927" y="1222925"/>
            <a:ext cx="1440000" cy="884904"/>
          </a:xfrm>
          <a:prstGeom prst="roundRect">
            <a:avLst>
              <a:gd name="adj" fmla="val 6934"/>
            </a:avLst>
          </a:prstGeom>
          <a:solidFill>
            <a:srgbClr val="BFBFBF"/>
          </a:solidFill>
          <a:ln>
            <a:noFill/>
          </a:ln>
          <a:effectLst>
            <a:outerShdw blurRad="88900" dist="254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썸네일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642386E-A492-491A-B3D5-FD73809D3A8D}"/>
              </a:ext>
            </a:extLst>
          </p:cNvPr>
          <p:cNvSpPr/>
          <p:nvPr/>
        </p:nvSpPr>
        <p:spPr>
          <a:xfrm>
            <a:off x="1879733" y="1222925"/>
            <a:ext cx="1440000" cy="1295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354FA5F-3B51-4CC3-9DF6-5F6EE80C6DD3}"/>
              </a:ext>
            </a:extLst>
          </p:cNvPr>
          <p:cNvSpPr txBox="1"/>
          <p:nvPr/>
        </p:nvSpPr>
        <p:spPr>
          <a:xfrm>
            <a:off x="413522" y="2156900"/>
            <a:ext cx="13872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더 넓어진 </a:t>
            </a:r>
            <a:r>
              <a:rPr lang="ko-KR" altLang="en-US" sz="900" b="1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힐링텃밭에서</a:t>
            </a:r>
            <a:r>
              <a:rPr lang="ko-KR" altLang="en-US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도시농부 도전하세요</a:t>
            </a:r>
            <a:r>
              <a:rPr lang="en-US" altLang="ko-KR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900" b="1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36D3B69-8B80-4C33-ADFC-E05C5B343683}"/>
              </a:ext>
            </a:extLst>
          </p:cNvPr>
          <p:cNvSpPr txBox="1"/>
          <p:nvPr/>
        </p:nvSpPr>
        <p:spPr>
          <a:xfrm>
            <a:off x="1008822" y="914361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카드뉴스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662E0BAE-C668-4050-8E12-3AB89805854B}"/>
              </a:ext>
            </a:extLst>
          </p:cNvPr>
          <p:cNvCxnSpPr/>
          <p:nvPr/>
        </p:nvCxnSpPr>
        <p:spPr>
          <a:xfrm>
            <a:off x="978740" y="957777"/>
            <a:ext cx="0" cy="13096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DBA27D9-5DA3-4E6E-A47B-7D0F4610CB26}"/>
              </a:ext>
            </a:extLst>
          </p:cNvPr>
          <p:cNvSpPr txBox="1"/>
          <p:nvPr/>
        </p:nvSpPr>
        <p:spPr>
          <a:xfrm>
            <a:off x="1944298" y="1291176"/>
            <a:ext cx="1322481" cy="4316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ko-KR" altLang="en-US" sz="900" b="1" spc="-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신중년</a:t>
            </a:r>
            <a:r>
              <a:rPr lang="ko-KR" altLang="en-US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재취업</a:t>
            </a:r>
            <a:r>
              <a:rPr lang="en-US" altLang="ko-KR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디지털 일자리센터와 함께해요</a:t>
            </a:r>
            <a:r>
              <a:rPr lang="en-US" altLang="ko-KR" sz="900" b="1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900" b="1" spc="-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0ED08BA-DB0F-4E1B-A6BE-69C9636BA36D}"/>
              </a:ext>
            </a:extLst>
          </p:cNvPr>
          <p:cNvSpPr txBox="1"/>
          <p:nvPr/>
        </p:nvSpPr>
        <p:spPr>
          <a:xfrm>
            <a:off x="1954299" y="1689976"/>
            <a:ext cx="1298471" cy="7848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900" spc="-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신중년</a:t>
            </a:r>
            <a:r>
              <a:rPr lang="ko-KR" altLang="en-US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취업성공 </a:t>
            </a:r>
            <a:r>
              <a:rPr lang="en-US" altLang="ko-KR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</a:t>
            </a:r>
            <a:r>
              <a:rPr lang="ko-KR" altLang="en-US" sz="900" spc="-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강남리스타트</a:t>
            </a:r>
            <a:r>
              <a:rPr lang="ko-KR" altLang="en-US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힘들게 느껴지는 재취업😎</a:t>
            </a:r>
            <a:r>
              <a:rPr lang="en-US" altLang="ko-KR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강남구가 함께 </a:t>
            </a:r>
            <a:r>
              <a:rPr lang="ko-KR" altLang="en-US" sz="900" spc="-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할게요</a:t>
            </a:r>
            <a:r>
              <a:rPr lang="en-US" altLang="ko-KR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! </a:t>
            </a:r>
            <a:r>
              <a:rPr lang="ko-KR" altLang="en-US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강남구에 거주하고 </a:t>
            </a:r>
            <a:r>
              <a:rPr lang="ko-KR" altLang="en-US" sz="900" spc="-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계신가요</a:t>
            </a:r>
            <a:r>
              <a:rPr lang="en-US" altLang="ko-KR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 '</a:t>
            </a:r>
            <a:r>
              <a:rPr lang="ko-KR" altLang="en-US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강남 </a:t>
            </a:r>
            <a:r>
              <a:rPr lang="ko-KR" altLang="en-US" sz="900" spc="-1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리스타트</a:t>
            </a:r>
            <a:r>
              <a:rPr lang="en-US" altLang="ko-KR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' </a:t>
            </a:r>
            <a:r>
              <a:rPr lang="ko-KR" altLang="en-US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교육 받고</a:t>
            </a:r>
            <a:r>
              <a:rPr lang="en-US" altLang="ko-KR" sz="900" spc="-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  <a:endParaRPr lang="ko-KR" altLang="en-US" sz="900" spc="-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CAAA9806-FF2A-4B29-B7E6-6B72CDAC0148}"/>
              </a:ext>
            </a:extLst>
          </p:cNvPr>
          <p:cNvGrpSpPr/>
          <p:nvPr/>
        </p:nvGrpSpPr>
        <p:grpSpPr>
          <a:xfrm>
            <a:off x="3149182" y="965485"/>
            <a:ext cx="148001" cy="148001"/>
            <a:chOff x="10005479" y="4574840"/>
            <a:chExt cx="148001" cy="148001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D95596EC-E486-4144-BC6A-AC79FF27BA6D}"/>
                </a:ext>
              </a:extLst>
            </p:cNvPr>
            <p:cNvSpPr/>
            <p:nvPr/>
          </p:nvSpPr>
          <p:spPr>
            <a:xfrm>
              <a:off x="10005479" y="4574840"/>
              <a:ext cx="148001" cy="148001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덧셈 기호 99">
              <a:extLst>
                <a:ext uri="{FF2B5EF4-FFF2-40B4-BE49-F238E27FC236}">
                  <a16:creationId xmlns:a16="http://schemas.microsoft.com/office/drawing/2014/main" id="{76716788-E0B4-4806-A221-E218399D7D46}"/>
                </a:ext>
              </a:extLst>
            </p:cNvPr>
            <p:cNvSpPr/>
            <p:nvPr/>
          </p:nvSpPr>
          <p:spPr>
            <a:xfrm>
              <a:off x="10007479" y="4576840"/>
              <a:ext cx="144000" cy="144000"/>
            </a:xfrm>
            <a:prstGeom prst="mathPlus">
              <a:avLst>
                <a:gd name="adj1" fmla="val 89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7" name="모서리가 둥근 직사각형 144">
            <a:extLst>
              <a:ext uri="{FF2B5EF4-FFF2-40B4-BE49-F238E27FC236}">
                <a16:creationId xmlns:a16="http://schemas.microsoft.com/office/drawing/2014/main" id="{59A0CC8F-CB5E-4812-B032-14835D8AB9CC}"/>
              </a:ext>
            </a:extLst>
          </p:cNvPr>
          <p:cNvSpPr/>
          <p:nvPr/>
        </p:nvSpPr>
        <p:spPr>
          <a:xfrm>
            <a:off x="371927" y="2706385"/>
            <a:ext cx="2952065" cy="2373230"/>
          </a:xfrm>
          <a:prstGeom prst="roundRect">
            <a:avLst>
              <a:gd name="adj" fmla="val 6934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88900" dist="254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2095C75-741C-4405-8D8E-2AAD676476DF}"/>
              </a:ext>
            </a:extLst>
          </p:cNvPr>
          <p:cNvSpPr/>
          <p:nvPr/>
        </p:nvSpPr>
        <p:spPr>
          <a:xfrm>
            <a:off x="512874" y="4636465"/>
            <a:ext cx="2019851" cy="28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범죄 예방</a:t>
            </a:r>
            <a:r>
              <a:rPr lang="en-US" altLang="ko-KR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합동순찰로 안전하게</a:t>
            </a:r>
            <a:r>
              <a:rPr lang="en-US" altLang="ko-KR" sz="900" spc="-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</a:t>
            </a:r>
            <a:endParaRPr lang="ko-KR" altLang="en-US" sz="900" spc="-8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0" name="그림 99">
            <a:extLst>
              <a:ext uri="{FF2B5EF4-FFF2-40B4-BE49-F238E27FC236}">
                <a16:creationId xmlns:a16="http://schemas.microsoft.com/office/drawing/2014/main" id="{D92DC99B-4933-4297-A754-D9E7981CDC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44" y="3051396"/>
            <a:ext cx="2652560" cy="1591536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835A7E74-B355-4AEB-A055-4959F211EE73}"/>
              </a:ext>
            </a:extLst>
          </p:cNvPr>
          <p:cNvSpPr txBox="1"/>
          <p:nvPr/>
        </p:nvSpPr>
        <p:spPr>
          <a:xfrm>
            <a:off x="1307955" y="2793210"/>
            <a:ext cx="9460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강남라이프 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TV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2" name="모서리가 둥근 직사각형 237">
            <a:extLst>
              <a:ext uri="{FF2B5EF4-FFF2-40B4-BE49-F238E27FC236}">
                <a16:creationId xmlns:a16="http://schemas.microsoft.com/office/drawing/2014/main" id="{577C3708-9B12-45F5-8A3F-2EACEB39A29B}"/>
              </a:ext>
            </a:extLst>
          </p:cNvPr>
          <p:cNvSpPr/>
          <p:nvPr/>
        </p:nvSpPr>
        <p:spPr>
          <a:xfrm>
            <a:off x="300314" y="5346593"/>
            <a:ext cx="3078047" cy="119444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0857EF2D-3C03-44FE-84D3-8A8C768B5E44}"/>
              </a:ext>
            </a:extLst>
          </p:cNvPr>
          <p:cNvSpPr/>
          <p:nvPr/>
        </p:nvSpPr>
        <p:spPr>
          <a:xfrm>
            <a:off x="385233" y="5795641"/>
            <a:ext cx="936000" cy="252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호우대비 행동요령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C436A643-1B40-4E36-81C4-77AEAAD00C75}"/>
              </a:ext>
            </a:extLst>
          </p:cNvPr>
          <p:cNvSpPr/>
          <p:nvPr/>
        </p:nvSpPr>
        <p:spPr>
          <a:xfrm>
            <a:off x="1387870" y="5795641"/>
            <a:ext cx="936000" cy="252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건강한 겨울나기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A66D317-CE6C-43C4-973E-DA536E2F3123}"/>
              </a:ext>
            </a:extLst>
          </p:cNvPr>
          <p:cNvSpPr/>
          <p:nvPr/>
        </p:nvSpPr>
        <p:spPr>
          <a:xfrm>
            <a:off x="2390507" y="5795641"/>
            <a:ext cx="936000" cy="252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고향사랑 </a:t>
            </a:r>
            <a:r>
              <a:rPr lang="ko-KR" altLang="en-US" sz="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기부제</a:t>
            </a:r>
            <a:endParaRPr lang="ko-KR" altLang="en-US" sz="800" spc="-1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552B6A40-FF00-457F-A347-84B7123B338B}"/>
              </a:ext>
            </a:extLst>
          </p:cNvPr>
          <p:cNvSpPr/>
          <p:nvPr/>
        </p:nvSpPr>
        <p:spPr>
          <a:xfrm>
            <a:off x="385233" y="6120019"/>
            <a:ext cx="936000" cy="252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선별진료소 운영 종료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031A0C0B-3536-46D3-82EC-FE3BE15DF93D}"/>
              </a:ext>
            </a:extLst>
          </p:cNvPr>
          <p:cNvSpPr/>
          <p:nvPr/>
        </p:nvSpPr>
        <p:spPr>
          <a:xfrm>
            <a:off x="1387870" y="6120019"/>
            <a:ext cx="936000" cy="252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우리 동네 제설함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A2F1859A-EE46-4D0E-BF98-E483D93E9E61}"/>
              </a:ext>
            </a:extLst>
          </p:cNvPr>
          <p:cNvSpPr/>
          <p:nvPr/>
        </p:nvSpPr>
        <p:spPr>
          <a:xfrm>
            <a:off x="2390507" y="6120019"/>
            <a:ext cx="936000" cy="252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고향사랑 </a:t>
            </a:r>
            <a:r>
              <a:rPr lang="ko-KR" altLang="en-US" sz="800" spc="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기부제</a:t>
            </a:r>
            <a:endParaRPr lang="ko-KR" altLang="en-US" sz="800" spc="-1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833FA348-03A0-4A16-88C4-500BF2D42B97}"/>
              </a:ext>
            </a:extLst>
          </p:cNvPr>
          <p:cNvSpPr/>
          <p:nvPr/>
        </p:nvSpPr>
        <p:spPr>
          <a:xfrm>
            <a:off x="3620770" y="1016383"/>
            <a:ext cx="1422000" cy="252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en-US" altLang="ko-KR" sz="800" dirty="0">
                <a:solidFill>
                  <a:srgbClr val="FF7C80"/>
                </a:solidFill>
              </a:rPr>
              <a:t>2024 </a:t>
            </a:r>
            <a:r>
              <a:rPr lang="ko-KR" altLang="en-US" sz="800" dirty="0">
                <a:solidFill>
                  <a:srgbClr val="FF7C80"/>
                </a:solidFill>
              </a:rPr>
              <a:t>구민안전보험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54A5A11D-508F-4AF4-977E-3673048D30A9}"/>
              </a:ext>
            </a:extLst>
          </p:cNvPr>
          <p:cNvSpPr/>
          <p:nvPr/>
        </p:nvSpPr>
        <p:spPr>
          <a:xfrm>
            <a:off x="5131944" y="1016383"/>
            <a:ext cx="1422000" cy="252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t"/>
          <a:lstStyle/>
          <a:p>
            <a:r>
              <a:rPr lang="ko-KR" altLang="en-US" sz="800" dirty="0">
                <a:solidFill>
                  <a:srgbClr val="FF7C80"/>
                </a:solidFill>
              </a:rPr>
              <a:t>내 주변 민방위 대피소</a:t>
            </a: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43D6B836-CBCE-4AD4-9AD6-4F66AFD5B6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54"/>
          <a:stretch/>
        </p:blipFill>
        <p:spPr>
          <a:xfrm>
            <a:off x="3709087" y="1631695"/>
            <a:ext cx="1159808" cy="1392348"/>
          </a:xfrm>
          <a:prstGeom prst="rect">
            <a:avLst/>
          </a:prstGeom>
        </p:spPr>
      </p:pic>
      <p:sp>
        <p:nvSpPr>
          <p:cNvPr id="112" name="모서리가 둥근 직사각형 148">
            <a:extLst>
              <a:ext uri="{FF2B5EF4-FFF2-40B4-BE49-F238E27FC236}">
                <a16:creationId xmlns:a16="http://schemas.microsoft.com/office/drawing/2014/main" id="{7AF47982-E071-4281-842A-C8D2AF183B5C}"/>
              </a:ext>
            </a:extLst>
          </p:cNvPr>
          <p:cNvSpPr/>
          <p:nvPr/>
        </p:nvSpPr>
        <p:spPr>
          <a:xfrm>
            <a:off x="299766" y="5375169"/>
            <a:ext cx="3089219" cy="282188"/>
          </a:xfrm>
          <a:prstGeom prst="roundRect">
            <a:avLst>
              <a:gd name="adj" fmla="val 1362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555ED38-6D7D-4928-B142-BD3B8527EEB2}"/>
              </a:ext>
            </a:extLst>
          </p:cNvPr>
          <p:cNvSpPr txBox="1"/>
          <p:nvPr/>
        </p:nvSpPr>
        <p:spPr>
          <a:xfrm>
            <a:off x="351366" y="5404243"/>
            <a:ext cx="726936" cy="230832"/>
          </a:xfrm>
          <a:prstGeom prst="rect">
            <a:avLst/>
          </a:prstGeom>
          <a:noFill/>
        </p:spPr>
        <p:txBody>
          <a:bodyPr wrap="square" lIns="72000" rIns="72000" rtlCol="0">
            <a:spAutoFit/>
          </a:bodyPr>
          <a:lstStyle/>
          <a:p>
            <a:pPr algn="ctr"/>
            <a:r>
              <a:rPr lang="ko-KR" altLang="en-US" sz="900" b="1" spc="-100" dirty="0">
                <a:solidFill>
                  <a:schemeClr val="bg1"/>
                </a:solidFill>
              </a:rPr>
              <a:t>추천정보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CF00A55-5558-4426-A4C2-F6F6AA9F3FDF}"/>
              </a:ext>
            </a:extLst>
          </p:cNvPr>
          <p:cNvSpPr txBox="1"/>
          <p:nvPr/>
        </p:nvSpPr>
        <p:spPr>
          <a:xfrm>
            <a:off x="5073068" y="2288058"/>
            <a:ext cx="1095841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72000" rIns="72000" rtlCol="0">
            <a:spAutoFit/>
          </a:bodyPr>
          <a:lstStyle/>
          <a:p>
            <a:pPr algn="ctr"/>
            <a:r>
              <a:rPr lang="ko-KR" altLang="en-US" sz="900" b="1" spc="-100" dirty="0">
                <a:solidFill>
                  <a:schemeClr val="bg1"/>
                </a:solidFill>
              </a:rPr>
              <a:t>구독신청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2AAFB9A-80B3-415B-8387-89FC02264E7B}"/>
              </a:ext>
            </a:extLst>
          </p:cNvPr>
          <p:cNvSpPr txBox="1"/>
          <p:nvPr/>
        </p:nvSpPr>
        <p:spPr>
          <a:xfrm>
            <a:off x="4992554" y="1766160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강남라이프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0DC8919-7845-41AB-9288-21AC283E0056}"/>
              </a:ext>
            </a:extLst>
          </p:cNvPr>
          <p:cNvSpPr txBox="1"/>
          <p:nvPr/>
        </p:nvSpPr>
        <p:spPr>
          <a:xfrm>
            <a:off x="4992554" y="1958010"/>
            <a:ext cx="13853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2024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월호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342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호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8FA4A2E-F3CF-465F-ADCB-E25FF1222D84}"/>
              </a:ext>
            </a:extLst>
          </p:cNvPr>
          <p:cNvSpPr txBox="1"/>
          <p:nvPr/>
        </p:nvSpPr>
        <p:spPr>
          <a:xfrm>
            <a:off x="5073068" y="2617741"/>
            <a:ext cx="1095841" cy="2308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72000" rIns="72000" rtlCol="0">
            <a:spAutoFit/>
          </a:bodyPr>
          <a:lstStyle/>
          <a:p>
            <a:pPr algn="ctr"/>
            <a:r>
              <a:rPr lang="ko-KR" altLang="en-US" sz="900" b="1" spc="-100" dirty="0">
                <a:solidFill>
                  <a:schemeClr val="bg1"/>
                </a:solidFill>
              </a:rPr>
              <a:t>웹진</a:t>
            </a: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80052B28-3CB1-4A8B-965C-6C0EE9590465}"/>
              </a:ext>
            </a:extLst>
          </p:cNvPr>
          <p:cNvCxnSpPr/>
          <p:nvPr/>
        </p:nvCxnSpPr>
        <p:spPr>
          <a:xfrm>
            <a:off x="3536002" y="3148827"/>
            <a:ext cx="30844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43DBD9C1-B346-47EB-A781-194CA8DE51BC}"/>
              </a:ext>
            </a:extLst>
          </p:cNvPr>
          <p:cNvSpPr txBox="1"/>
          <p:nvPr/>
        </p:nvSpPr>
        <p:spPr>
          <a:xfrm>
            <a:off x="3815898" y="3219069"/>
            <a:ext cx="2655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개인정보처리방침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저작권정책 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담당자 찾기 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찾아오시는 길 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 </a:t>
            </a:r>
            <a:r>
              <a:rPr lang="ko-KR" alt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사이트맵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DB4335D-57DD-40EE-8B36-014CAEB0FED4}"/>
              </a:ext>
            </a:extLst>
          </p:cNvPr>
          <p:cNvSpPr txBox="1"/>
          <p:nvPr/>
        </p:nvSpPr>
        <p:spPr>
          <a:xfrm>
            <a:off x="3606274" y="4079869"/>
            <a:ext cx="2919389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(06090)</a:t>
            </a:r>
            <a:r>
              <a:rPr lang="ko-KR" altLang="en-US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서울특별시 강남구 </a:t>
            </a:r>
            <a:r>
              <a:rPr lang="ko-KR" altLang="en-US" sz="800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학동로</a:t>
            </a:r>
            <a:r>
              <a:rPr lang="en-US" altLang="ko-KR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ko-KR" altLang="en-US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삼성동</a:t>
            </a:r>
            <a:r>
              <a:rPr lang="en-US" altLang="ko-KR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800" spc="-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2024 GANGNAM-GU OFFICE, ALL RIGHTS RESERVED.</a:t>
            </a:r>
            <a:endParaRPr lang="ko-KR" altLang="en-US" sz="800" spc="-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5E2582A-60D8-4850-AAA2-064B9B6B165A}"/>
              </a:ext>
            </a:extLst>
          </p:cNvPr>
          <p:cNvSpPr txBox="1"/>
          <p:nvPr/>
        </p:nvSpPr>
        <p:spPr>
          <a:xfrm>
            <a:off x="3625606" y="3700941"/>
            <a:ext cx="2792027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02-3423-5114 (</a:t>
            </a:r>
            <a:r>
              <a:rPr lang="en-US" altLang="ko-KR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120 </a:t>
            </a:r>
            <a:r>
              <a:rPr lang="ko-KR" altLang="en-US" sz="800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다산콜센터로</a:t>
            </a:r>
            <a:r>
              <a:rPr lang="ko-KR" altLang="en-US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연결</a:t>
            </a:r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·</a:t>
            </a:r>
          </a:p>
          <a:p>
            <a:pPr algn="ctr">
              <a:lnSpc>
                <a:spcPct val="150000"/>
              </a:lnSpc>
            </a:pPr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spc="-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당직실</a:t>
            </a:r>
            <a:r>
              <a:rPr lang="ko-KR" altLang="en-US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야간</a:t>
            </a:r>
            <a:r>
              <a:rPr lang="en-US" altLang="ko-KR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공휴일 </a:t>
            </a:r>
            <a:r>
              <a:rPr lang="en-US" altLang="ko-KR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02-3423-6000~3 </a:t>
            </a:r>
            <a:r>
              <a:rPr lang="en-US" altLang="ko-KR" sz="8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en-US" altLang="ko-KR" sz="800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FAX. 02-3423-8800</a:t>
            </a:r>
            <a:endParaRPr lang="ko-KR" altLang="en-US" sz="800" b="1" spc="-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3" name="그래픽 122" descr="수신기 단색으로 채워진">
            <a:extLst>
              <a:ext uri="{FF2B5EF4-FFF2-40B4-BE49-F238E27FC236}">
                <a16:creationId xmlns:a16="http://schemas.microsoft.com/office/drawing/2014/main" id="{87774225-7ACC-4656-B2F2-78C525EBB8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5226" y="3366565"/>
            <a:ext cx="396000" cy="396000"/>
          </a:xfrm>
          <a:prstGeom prst="rect">
            <a:avLst/>
          </a:prstGeom>
        </p:spPr>
      </p:pic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2265298-0214-4024-9FC7-1325611A3FE7}"/>
              </a:ext>
            </a:extLst>
          </p:cNvPr>
          <p:cNvCxnSpPr/>
          <p:nvPr/>
        </p:nvCxnSpPr>
        <p:spPr>
          <a:xfrm>
            <a:off x="3547524" y="3607031"/>
            <a:ext cx="308447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F3E2E4F-65FF-40FF-AC59-0B47E97D741A}"/>
              </a:ext>
            </a:extLst>
          </p:cNvPr>
          <p:cNvCxnSpPr/>
          <p:nvPr/>
        </p:nvCxnSpPr>
        <p:spPr>
          <a:xfrm>
            <a:off x="3717633" y="1434327"/>
            <a:ext cx="2700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F3F65AD-5573-4832-A2D9-F2388F9A9B78}"/>
              </a:ext>
            </a:extLst>
          </p:cNvPr>
          <p:cNvGrpSpPr/>
          <p:nvPr/>
        </p:nvGrpSpPr>
        <p:grpSpPr>
          <a:xfrm>
            <a:off x="6204701" y="3467353"/>
            <a:ext cx="368357" cy="368357"/>
            <a:chOff x="9464277" y="3588362"/>
            <a:chExt cx="432000" cy="432000"/>
          </a:xfrm>
        </p:grpSpPr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B8EE0CF3-4B64-4A86-8580-DCFE890C44A9}"/>
                </a:ext>
              </a:extLst>
            </p:cNvPr>
            <p:cNvSpPr/>
            <p:nvPr/>
          </p:nvSpPr>
          <p:spPr>
            <a:xfrm>
              <a:off x="9464277" y="3588362"/>
              <a:ext cx="432000" cy="432000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9" name="L 도형 128">
              <a:extLst>
                <a:ext uri="{FF2B5EF4-FFF2-40B4-BE49-F238E27FC236}">
                  <a16:creationId xmlns:a16="http://schemas.microsoft.com/office/drawing/2014/main" id="{AA210DF6-EBE9-4431-A090-6223A239BB06}"/>
                </a:ext>
              </a:extLst>
            </p:cNvPr>
            <p:cNvSpPr/>
            <p:nvPr/>
          </p:nvSpPr>
          <p:spPr>
            <a:xfrm rot="8100000">
              <a:off x="9617277" y="3700268"/>
              <a:ext cx="126000" cy="126000"/>
            </a:xfrm>
            <a:prstGeom prst="corner">
              <a:avLst>
                <a:gd name="adj1" fmla="val 11912"/>
                <a:gd name="adj2" fmla="val 119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029767B-709D-4B46-A639-393A61E937B0}"/>
                </a:ext>
              </a:extLst>
            </p:cNvPr>
            <p:cNvSpPr txBox="1"/>
            <p:nvPr/>
          </p:nvSpPr>
          <p:spPr>
            <a:xfrm>
              <a:off x="9490962" y="3777278"/>
              <a:ext cx="3786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TOP</a:t>
              </a:r>
              <a:endParaRPr lang="ko-KR" alt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Number 1">
            <a:extLst>
              <a:ext uri="{FF2B5EF4-FFF2-40B4-BE49-F238E27FC236}">
                <a16:creationId xmlns:a16="http://schemas.microsoft.com/office/drawing/2014/main" id="{9DF2C2C9-B74A-4D20-BD2E-7B114B65B09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674024" y="1157471"/>
            <a:ext cx="362199" cy="360000"/>
          </a:xfrm>
          <a:custGeom>
            <a:avLst/>
            <a:gdLst>
              <a:gd name="T0" fmla="*/ 2782 w 5576"/>
              <a:gd name="T1" fmla="*/ 543 h 5550"/>
              <a:gd name="T2" fmla="*/ 762 w 5576"/>
              <a:gd name="T3" fmla="*/ 1594 h 5550"/>
              <a:gd name="T4" fmla="*/ 156 w 5576"/>
              <a:gd name="T5" fmla="*/ 3601 h 5550"/>
              <a:gd name="T6" fmla="*/ 4116 w 5576"/>
              <a:gd name="T7" fmla="*/ 4409 h 5550"/>
              <a:gd name="T8" fmla="*/ 2755 w 5576"/>
              <a:gd name="T9" fmla="*/ 1055 h 5550"/>
              <a:gd name="T10" fmla="*/ 1543 w 5576"/>
              <a:gd name="T11" fmla="*/ 2887 h 5550"/>
              <a:gd name="T12" fmla="*/ 2984 w 5576"/>
              <a:gd name="T13" fmla="*/ 1702 h 5550"/>
              <a:gd name="T14" fmla="*/ 2674 w 5576"/>
              <a:gd name="T15" fmla="*/ 2833 h 5550"/>
              <a:gd name="T16" fmla="*/ 2567 w 5576"/>
              <a:gd name="T17" fmla="*/ 4072 h 5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76" h="5550">
                <a:moveTo>
                  <a:pt x="2782" y="543"/>
                </a:moveTo>
                <a:cubicBezTo>
                  <a:pt x="1968" y="435"/>
                  <a:pt x="1102" y="914"/>
                  <a:pt x="762" y="1594"/>
                </a:cubicBezTo>
                <a:cubicBezTo>
                  <a:pt x="464" y="2190"/>
                  <a:pt x="0" y="2824"/>
                  <a:pt x="156" y="3601"/>
                </a:cubicBezTo>
                <a:cubicBezTo>
                  <a:pt x="504" y="5342"/>
                  <a:pt x="2975" y="5550"/>
                  <a:pt x="4116" y="4409"/>
                </a:cubicBezTo>
                <a:cubicBezTo>
                  <a:pt x="5576" y="2948"/>
                  <a:pt x="4601" y="0"/>
                  <a:pt x="2755" y="1055"/>
                </a:cubicBezTo>
                <a:moveTo>
                  <a:pt x="1543" y="2887"/>
                </a:moveTo>
                <a:cubicBezTo>
                  <a:pt x="1795" y="2874"/>
                  <a:pt x="2984" y="1608"/>
                  <a:pt x="2984" y="1702"/>
                </a:cubicBezTo>
                <a:cubicBezTo>
                  <a:pt x="2984" y="1991"/>
                  <a:pt x="2751" y="2525"/>
                  <a:pt x="2674" y="2833"/>
                </a:cubicBezTo>
                <a:cubicBezTo>
                  <a:pt x="2577" y="3223"/>
                  <a:pt x="2616" y="3675"/>
                  <a:pt x="2567" y="4072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1AA06D6-3B0C-4011-9966-9D90F172F434}"/>
              </a:ext>
            </a:extLst>
          </p:cNvPr>
          <p:cNvSpPr/>
          <p:nvPr/>
        </p:nvSpPr>
        <p:spPr>
          <a:xfrm>
            <a:off x="3588142" y="956133"/>
            <a:ext cx="3032337" cy="351824"/>
          </a:xfrm>
          <a:prstGeom prst="roundRect">
            <a:avLst>
              <a:gd name="adj" fmla="val 0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50" b="1" spc="-100" dirty="0">
              <a:solidFill>
                <a:srgbClr val="505C6D"/>
              </a:solidFill>
            </a:endParaRPr>
          </a:p>
        </p:txBody>
      </p:sp>
      <p:sp>
        <p:nvSpPr>
          <p:cNvPr id="60" name="설명선: 굽은 선 59">
            <a:extLst>
              <a:ext uri="{FF2B5EF4-FFF2-40B4-BE49-F238E27FC236}">
                <a16:creationId xmlns:a16="http://schemas.microsoft.com/office/drawing/2014/main" id="{A028D3F8-094D-4539-A847-76C31423A66B}"/>
              </a:ext>
            </a:extLst>
          </p:cNvPr>
          <p:cNvSpPr/>
          <p:nvPr/>
        </p:nvSpPr>
        <p:spPr>
          <a:xfrm>
            <a:off x="7351393" y="1424517"/>
            <a:ext cx="1393118" cy="66015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1738"/>
              <a:gd name="adj6" fmla="val -52634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</a:rPr>
              <a:t>PC</a:t>
            </a:r>
            <a:r>
              <a:rPr lang="ko-KR" altLang="en-US" sz="800" dirty="0">
                <a:solidFill>
                  <a:srgbClr val="FF0000"/>
                </a:solidFill>
              </a:rPr>
              <a:t>와 동일하게</a:t>
            </a:r>
            <a:endParaRPr lang="en-US" altLang="ko-KR" sz="800" dirty="0">
              <a:solidFill>
                <a:srgbClr val="FF0000"/>
              </a:solidFill>
            </a:endParaRPr>
          </a:p>
          <a:p>
            <a:pPr algn="ctr"/>
            <a:r>
              <a:rPr lang="ko-KR" altLang="en-US" sz="800" dirty="0">
                <a:solidFill>
                  <a:srgbClr val="FF0000"/>
                </a:solidFill>
              </a:rPr>
              <a:t>상시표출 정보는 클래스를 구분해서 운영할 수 있게 해 주세요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63" name="Number 2">
            <a:extLst>
              <a:ext uri="{FF2B5EF4-FFF2-40B4-BE49-F238E27FC236}">
                <a16:creationId xmlns:a16="http://schemas.microsoft.com/office/drawing/2014/main" id="{7C5302D9-9745-40C4-9258-A700C8CA0BF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45159" y="823752"/>
            <a:ext cx="427651" cy="360000"/>
          </a:xfrm>
          <a:custGeom>
            <a:avLst/>
            <a:gdLst>
              <a:gd name="T0" fmla="*/ 2642 w 5993"/>
              <a:gd name="T1" fmla="*/ 127 h 5044"/>
              <a:gd name="T2" fmla="*/ 1012 w 5993"/>
              <a:gd name="T3" fmla="*/ 1299 h 5044"/>
              <a:gd name="T4" fmla="*/ 3261 w 5993"/>
              <a:gd name="T5" fmla="*/ 4450 h 5044"/>
              <a:gd name="T6" fmla="*/ 4150 w 5993"/>
              <a:gd name="T7" fmla="*/ 356 h 5044"/>
              <a:gd name="T8" fmla="*/ 2642 w 5993"/>
              <a:gd name="T9" fmla="*/ 127 h 5044"/>
              <a:gd name="T10" fmla="*/ 2063 w 5993"/>
              <a:gd name="T11" fmla="*/ 1622 h 5044"/>
              <a:gd name="T12" fmla="*/ 3356 w 5993"/>
              <a:gd name="T13" fmla="*/ 1972 h 5044"/>
              <a:gd name="T14" fmla="*/ 2251 w 5993"/>
              <a:gd name="T15" fmla="*/ 3104 h 5044"/>
              <a:gd name="T16" fmla="*/ 1874 w 5993"/>
              <a:gd name="T17" fmla="*/ 3400 h 5044"/>
              <a:gd name="T18" fmla="*/ 3571 w 5993"/>
              <a:gd name="T19" fmla="*/ 3535 h 5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3" h="5044">
                <a:moveTo>
                  <a:pt x="2642" y="127"/>
                </a:moveTo>
                <a:cubicBezTo>
                  <a:pt x="1959" y="391"/>
                  <a:pt x="1433" y="629"/>
                  <a:pt x="1012" y="1299"/>
                </a:cubicBezTo>
                <a:cubicBezTo>
                  <a:pt x="0" y="2911"/>
                  <a:pt x="1119" y="5044"/>
                  <a:pt x="3261" y="4450"/>
                </a:cubicBezTo>
                <a:cubicBezTo>
                  <a:pt x="5011" y="3966"/>
                  <a:pt x="5993" y="1436"/>
                  <a:pt x="4150" y="356"/>
                </a:cubicBezTo>
                <a:cubicBezTo>
                  <a:pt x="3741" y="116"/>
                  <a:pt x="2981" y="0"/>
                  <a:pt x="2642" y="127"/>
                </a:cubicBezTo>
                <a:close/>
                <a:moveTo>
                  <a:pt x="2063" y="1622"/>
                </a:moveTo>
                <a:cubicBezTo>
                  <a:pt x="2255" y="891"/>
                  <a:pt x="3788" y="1107"/>
                  <a:pt x="3356" y="1972"/>
                </a:cubicBezTo>
                <a:cubicBezTo>
                  <a:pt x="3106" y="2471"/>
                  <a:pt x="2689" y="2884"/>
                  <a:pt x="2251" y="3104"/>
                </a:cubicBezTo>
                <a:cubicBezTo>
                  <a:pt x="2108" y="3175"/>
                  <a:pt x="1952" y="3284"/>
                  <a:pt x="1874" y="3400"/>
                </a:cubicBezTo>
                <a:cubicBezTo>
                  <a:pt x="1996" y="3354"/>
                  <a:pt x="3507" y="3410"/>
                  <a:pt x="3571" y="3535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401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모바일 메뉴 활성화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A134512F-BDF6-4451-A939-912C2DAAF4A7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83E74F-FEDA-40F3-9033-3BC5B84B3496}" type="datetime1">
              <a:rPr lang="ko-KR" altLang="en-US" smtClean="0"/>
              <a:t>2024-02-27</a:t>
            </a:fld>
            <a:endParaRPr lang="ko-KR" altLang="en-US" dirty="0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https://gangnam.go.kr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532939"/>
              </p:ext>
            </p:extLst>
          </p:nvPr>
        </p:nvGraphicFramePr>
        <p:xfrm>
          <a:off x="10067925" y="1503257"/>
          <a:ext cx="1970474" cy="26451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090">
                  <a:extLst>
                    <a:ext uri="{9D8B030D-6E8A-4147-A177-3AD203B41FA5}">
                      <a16:colId xmlns:a16="http://schemas.microsoft.com/office/drawing/2014/main" val="4210334980"/>
                    </a:ext>
                  </a:extLst>
                </a:gridCol>
                <a:gridCol w="1675384">
                  <a:extLst>
                    <a:ext uri="{9D8B030D-6E8A-4147-A177-3AD203B41FA5}">
                      <a16:colId xmlns:a16="http://schemas.microsoft.com/office/drawing/2014/main" val="2080114909"/>
                    </a:ext>
                  </a:extLst>
                </a:gridCol>
              </a:tblGrid>
              <a:tr h="351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버튼 영역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날씨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언어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닫기 버튼으로 구성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09418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탭영역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탭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해당 탭 리스트 표출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사이트맵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클릭 시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사이트맵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화면으로 이동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8374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메뉴별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화면 구성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좌측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대표홈페이지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1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뎁스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패밀리사이트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탭목록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15675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메뉴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사이트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액티브 효과 적용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0820062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419683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13119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☆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49553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dirty="0"/>
                        <a:t>수원시청</a:t>
                      </a:r>
                      <a:r>
                        <a:rPr lang="en-US" altLang="ko-KR" sz="800" dirty="0"/>
                        <a:t>, </a:t>
                      </a:r>
                      <a:r>
                        <a:rPr lang="ko-KR" altLang="en-US" sz="800" dirty="0"/>
                        <a:t>송파구청 모바일 메뉴 참조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648768"/>
                  </a:ext>
                </a:extLst>
              </a:tr>
            </a:tbl>
          </a:graphicData>
        </a:graphic>
      </p:graphicFrame>
      <p:sp>
        <p:nvSpPr>
          <p:cNvPr id="61" name="직사각형 60">
            <a:extLst>
              <a:ext uri="{FF2B5EF4-FFF2-40B4-BE49-F238E27FC236}">
                <a16:creationId xmlns:a16="http://schemas.microsoft.com/office/drawing/2014/main" id="{40FA4267-DB93-42D8-9B54-A8BBEF7F66A2}"/>
              </a:ext>
            </a:extLst>
          </p:cNvPr>
          <p:cNvSpPr/>
          <p:nvPr/>
        </p:nvSpPr>
        <p:spPr>
          <a:xfrm>
            <a:off x="640483" y="829297"/>
            <a:ext cx="3096000" cy="571074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1D91517-CFF5-4024-82DC-1F29C71321FA}"/>
              </a:ext>
            </a:extLst>
          </p:cNvPr>
          <p:cNvSpPr/>
          <p:nvPr/>
        </p:nvSpPr>
        <p:spPr>
          <a:xfrm>
            <a:off x="639729" y="827505"/>
            <a:ext cx="3096000" cy="441256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0EB32744-91E3-4927-8573-148E7C7AD7DC}"/>
              </a:ext>
            </a:extLst>
          </p:cNvPr>
          <p:cNvSpPr/>
          <p:nvPr/>
        </p:nvSpPr>
        <p:spPr>
          <a:xfrm>
            <a:off x="3385151" y="880145"/>
            <a:ext cx="322002" cy="322002"/>
          </a:xfrm>
          <a:prstGeom prst="mathMultiply">
            <a:avLst>
              <a:gd name="adj1" fmla="val 28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D1EBDB62-7199-4C12-B615-4E47119B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679" y="3013474"/>
            <a:ext cx="1590875" cy="3625612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7237430E-F76A-4CDF-9DB6-8A21ED818470}"/>
              </a:ext>
            </a:extLst>
          </p:cNvPr>
          <p:cNvSpPr txBox="1"/>
          <p:nvPr/>
        </p:nvSpPr>
        <p:spPr>
          <a:xfrm>
            <a:off x="761019" y="937829"/>
            <a:ext cx="859778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구름많음  </a:t>
            </a:r>
            <a:r>
              <a:rPr lang="en-US" altLang="ko-KR" sz="800" b="1" dirty="0">
                <a:solidFill>
                  <a:schemeClr val="bg1"/>
                </a:solidFill>
              </a:rPr>
              <a:t>10.0</a:t>
            </a:r>
            <a:r>
              <a:rPr lang="ko-KR" altLang="en-US" sz="800" b="1" dirty="0">
                <a:solidFill>
                  <a:schemeClr val="bg1"/>
                </a:solidFill>
              </a:rPr>
              <a:t>℃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030FA6B-CF2C-4DCF-B6B5-34F8515EB5D7}"/>
              </a:ext>
            </a:extLst>
          </p:cNvPr>
          <p:cNvSpPr txBox="1"/>
          <p:nvPr/>
        </p:nvSpPr>
        <p:spPr>
          <a:xfrm>
            <a:off x="1968827" y="937829"/>
            <a:ext cx="712302" cy="215444"/>
          </a:xfrm>
          <a:prstGeom prst="rect">
            <a:avLst/>
          </a:prstGeom>
          <a:noFill/>
        </p:spPr>
        <p:txBody>
          <a:bodyPr wrap="none" lIns="36000" rIns="36000" rtlCol="0">
            <a:spAutoFit/>
          </a:bodyPr>
          <a:lstStyle/>
          <a:p>
            <a:pPr algn="ctr"/>
            <a:r>
              <a:rPr lang="en-US" altLang="ko-KR" sz="800" b="0" baseline="0" dirty="0">
                <a:solidFill>
                  <a:schemeClr val="bg1"/>
                </a:solidFill>
              </a:rPr>
              <a:t>LANGUAGE </a:t>
            </a:r>
            <a:r>
              <a:rPr lang="ko-KR" altLang="en-US" sz="800" b="0" baseline="0" dirty="0">
                <a:solidFill>
                  <a:schemeClr val="bg1"/>
                </a:solidFill>
              </a:rPr>
              <a:t>∨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7F751678-A554-4AE2-83D8-8B1DE2CD3B77}"/>
              </a:ext>
            </a:extLst>
          </p:cNvPr>
          <p:cNvSpPr/>
          <p:nvPr/>
        </p:nvSpPr>
        <p:spPr>
          <a:xfrm>
            <a:off x="639729" y="1688511"/>
            <a:ext cx="981068" cy="4851528"/>
          </a:xfrm>
          <a:prstGeom prst="rect">
            <a:avLst/>
          </a:prstGeom>
          <a:solidFill>
            <a:srgbClr val="EEF2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799E58C-1626-45B5-A3C8-C3CC34247339}"/>
              </a:ext>
            </a:extLst>
          </p:cNvPr>
          <p:cNvCxnSpPr/>
          <p:nvPr/>
        </p:nvCxnSpPr>
        <p:spPr>
          <a:xfrm>
            <a:off x="651930" y="1690361"/>
            <a:ext cx="30721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B5252380-7416-4E5D-A8A0-275156E94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5059469"/>
              </p:ext>
            </p:extLst>
          </p:nvPr>
        </p:nvGraphicFramePr>
        <p:xfrm>
          <a:off x="718197" y="1895245"/>
          <a:ext cx="888915" cy="2919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915">
                  <a:extLst>
                    <a:ext uri="{9D8B030D-6E8A-4147-A177-3AD203B41FA5}">
                      <a16:colId xmlns:a16="http://schemas.microsoft.com/office/drawing/2014/main" val="1221414688"/>
                    </a:ext>
                  </a:extLst>
                </a:gridCol>
              </a:tblGrid>
              <a:tr h="486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종합민원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094699"/>
                  </a:ext>
                </a:extLst>
              </a:tr>
              <a:tr h="486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강남소식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79507"/>
                  </a:ext>
                </a:extLst>
              </a:tr>
              <a:tr h="486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소통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참여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596456"/>
                  </a:ext>
                </a:extLst>
              </a:tr>
              <a:tr h="486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행정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·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050404"/>
                  </a:ext>
                </a:extLst>
              </a:tr>
              <a:tr h="486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강남소개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893676"/>
                  </a:ext>
                </a:extLst>
              </a:tr>
              <a:tr h="4865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분야별정보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446155"/>
                  </a:ext>
                </a:extLst>
              </a:tr>
            </a:tbl>
          </a:graphicData>
        </a:graphic>
      </p:graphicFrame>
      <p:graphicFrame>
        <p:nvGraphicFramePr>
          <p:cNvPr id="119" name="표 13">
            <a:extLst>
              <a:ext uri="{FF2B5EF4-FFF2-40B4-BE49-F238E27FC236}">
                <a16:creationId xmlns:a16="http://schemas.microsoft.com/office/drawing/2014/main" id="{200BD729-3CC7-4199-A642-3C6E69CDC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553686"/>
              </p:ext>
            </p:extLst>
          </p:nvPr>
        </p:nvGraphicFramePr>
        <p:xfrm>
          <a:off x="1776980" y="1895246"/>
          <a:ext cx="1812994" cy="348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994">
                  <a:extLst>
                    <a:ext uri="{9D8B030D-6E8A-4147-A177-3AD203B41FA5}">
                      <a16:colId xmlns:a16="http://schemas.microsoft.com/office/drawing/2014/main" val="1221414688"/>
                    </a:ext>
                  </a:extLst>
                </a:gridCol>
              </a:tblGrid>
              <a:tr h="3483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뉴스홈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2094699"/>
                  </a:ext>
                </a:extLst>
              </a:tr>
              <a:tr h="3483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강남소식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8679507"/>
                  </a:ext>
                </a:extLst>
              </a:tr>
              <a:tr h="3483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강남라이프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TV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596456"/>
                  </a:ext>
                </a:extLst>
              </a:tr>
              <a:tr h="3483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보도자료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050404"/>
                  </a:ext>
                </a:extLst>
              </a:tr>
              <a:tr h="3483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카드뉴스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1893676"/>
                  </a:ext>
                </a:extLst>
              </a:tr>
              <a:tr h="3483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오늘의 포토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446155"/>
                  </a:ext>
                </a:extLst>
              </a:tr>
              <a:tr h="3483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1" dirty="0">
                          <a:solidFill>
                            <a:srgbClr val="FF7C80"/>
                          </a:solidFill>
                        </a:rPr>
                        <a:t>아카이브강남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8579309"/>
                  </a:ext>
                </a:extLst>
              </a:tr>
              <a:tr h="34837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5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영상아카이브</a:t>
                      </a:r>
                      <a:endParaRPr lang="ko-KR" altLang="en-US" sz="85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2687091"/>
                  </a:ext>
                </a:extLst>
              </a:tr>
              <a:tr h="348376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50" b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사진아카이브</a:t>
                      </a:r>
                      <a:endParaRPr lang="ko-KR" altLang="en-US" sz="85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258539"/>
                  </a:ext>
                </a:extLst>
              </a:tr>
              <a:tr h="3483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강남라이프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4CE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376048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C23249D-4DCE-4DC1-B9E0-EA6D2CDF0E92}"/>
              </a:ext>
            </a:extLst>
          </p:cNvPr>
          <p:cNvSpPr/>
          <p:nvPr/>
        </p:nvSpPr>
        <p:spPr>
          <a:xfrm>
            <a:off x="834316" y="1353576"/>
            <a:ext cx="928062" cy="2194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85CADF5E-D38C-48D1-A8F2-8F4AAB44CFA9}"/>
              </a:ext>
            </a:extLst>
          </p:cNvPr>
          <p:cNvSpPr/>
          <p:nvPr/>
        </p:nvSpPr>
        <p:spPr>
          <a:xfrm>
            <a:off x="907265" y="1352636"/>
            <a:ext cx="792000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900" b="1" spc="-150" dirty="0">
                <a:solidFill>
                  <a:schemeClr val="tx1"/>
                </a:solidFill>
              </a:rPr>
              <a:t>대표 홈페이지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21A595A-E01A-45BC-AA6E-3F71E658ACE2}"/>
              </a:ext>
            </a:extLst>
          </p:cNvPr>
          <p:cNvSpPr/>
          <p:nvPr/>
        </p:nvSpPr>
        <p:spPr>
          <a:xfrm>
            <a:off x="1799032" y="1352636"/>
            <a:ext cx="792000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900" spc="-150" dirty="0">
                <a:solidFill>
                  <a:schemeClr val="tx1"/>
                </a:solidFill>
              </a:rPr>
              <a:t>패밀리 사이트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2D21EA1E-E142-440D-BC74-2CF8E895605F}"/>
              </a:ext>
            </a:extLst>
          </p:cNvPr>
          <p:cNvSpPr/>
          <p:nvPr/>
        </p:nvSpPr>
        <p:spPr>
          <a:xfrm>
            <a:off x="718197" y="2329457"/>
            <a:ext cx="981068" cy="338585"/>
          </a:xfrm>
          <a:prstGeom prst="roundRect">
            <a:avLst>
              <a:gd name="adj" fmla="val 16242"/>
            </a:avLst>
          </a:prstGeom>
          <a:solidFill>
            <a:schemeClr val="bg1">
              <a:lumMod val="5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강남소식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A0C757F-2150-47E5-A642-8847A3FF7DFA}"/>
              </a:ext>
            </a:extLst>
          </p:cNvPr>
          <p:cNvSpPr txBox="1"/>
          <p:nvPr/>
        </p:nvSpPr>
        <p:spPr>
          <a:xfrm rot="16200000" flipH="1">
            <a:off x="3317462" y="4012184"/>
            <a:ext cx="26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69778A"/>
                </a:solidFill>
              </a:rPr>
              <a:t>〉</a:t>
            </a:r>
            <a:endParaRPr lang="ko-KR" altLang="en-US" sz="1200" dirty="0">
              <a:solidFill>
                <a:srgbClr val="69778A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A3DD08-85F7-4E71-9E3B-FF751118C989}"/>
              </a:ext>
            </a:extLst>
          </p:cNvPr>
          <p:cNvSpPr txBox="1"/>
          <p:nvPr/>
        </p:nvSpPr>
        <p:spPr>
          <a:xfrm rot="5400000">
            <a:off x="3317463" y="5068396"/>
            <a:ext cx="2680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69778A"/>
                </a:solidFill>
              </a:rPr>
              <a:t>〉</a:t>
            </a:r>
            <a:endParaRPr lang="ko-KR" altLang="en-US" sz="1200" dirty="0">
              <a:solidFill>
                <a:srgbClr val="69778A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9847B7-5D12-42DD-8EEC-84D0FD940EDC}"/>
              </a:ext>
            </a:extLst>
          </p:cNvPr>
          <p:cNvSpPr/>
          <p:nvPr/>
        </p:nvSpPr>
        <p:spPr>
          <a:xfrm>
            <a:off x="1772037" y="4683750"/>
            <a:ext cx="1827462" cy="334300"/>
          </a:xfrm>
          <a:prstGeom prst="rect">
            <a:avLst/>
          </a:prstGeom>
          <a:solidFill>
            <a:srgbClr val="FF7C8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4FE022A-8A2C-42AE-9B9A-A5FCEBEEE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1120" y="3000178"/>
            <a:ext cx="1590875" cy="3629322"/>
          </a:xfrm>
          <a:prstGeom prst="rect">
            <a:avLst/>
          </a:prstGeom>
        </p:spPr>
      </p:pic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D68633E-EAC1-4F20-97AF-E20FE4CC5ED7}"/>
              </a:ext>
            </a:extLst>
          </p:cNvPr>
          <p:cNvSpPr/>
          <p:nvPr/>
        </p:nvSpPr>
        <p:spPr>
          <a:xfrm>
            <a:off x="3092510" y="1352636"/>
            <a:ext cx="585282" cy="2520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algn="ctr"/>
            <a:r>
              <a:rPr lang="ko-KR" altLang="en-US" sz="900" spc="-150" dirty="0" err="1">
                <a:solidFill>
                  <a:schemeClr val="bg1">
                    <a:lumMod val="50000"/>
                  </a:schemeClr>
                </a:solidFill>
              </a:rPr>
              <a:t>사이트맵</a:t>
            </a:r>
            <a:endParaRPr lang="ko-KR" altLang="en-US" sz="900" spc="-1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Number 1">
            <a:extLst>
              <a:ext uri="{FF2B5EF4-FFF2-40B4-BE49-F238E27FC236}">
                <a16:creationId xmlns:a16="http://schemas.microsoft.com/office/drawing/2014/main" id="{D6210CA3-D32C-46F2-BA1A-43E7D700D57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8066" y="835769"/>
            <a:ext cx="362199" cy="360000"/>
          </a:xfrm>
          <a:custGeom>
            <a:avLst/>
            <a:gdLst>
              <a:gd name="T0" fmla="*/ 2782 w 5576"/>
              <a:gd name="T1" fmla="*/ 543 h 5550"/>
              <a:gd name="T2" fmla="*/ 762 w 5576"/>
              <a:gd name="T3" fmla="*/ 1594 h 5550"/>
              <a:gd name="T4" fmla="*/ 156 w 5576"/>
              <a:gd name="T5" fmla="*/ 3601 h 5550"/>
              <a:gd name="T6" fmla="*/ 4116 w 5576"/>
              <a:gd name="T7" fmla="*/ 4409 h 5550"/>
              <a:gd name="T8" fmla="*/ 2755 w 5576"/>
              <a:gd name="T9" fmla="*/ 1055 h 5550"/>
              <a:gd name="T10" fmla="*/ 1543 w 5576"/>
              <a:gd name="T11" fmla="*/ 2887 h 5550"/>
              <a:gd name="T12" fmla="*/ 2984 w 5576"/>
              <a:gd name="T13" fmla="*/ 1702 h 5550"/>
              <a:gd name="T14" fmla="*/ 2674 w 5576"/>
              <a:gd name="T15" fmla="*/ 2833 h 5550"/>
              <a:gd name="T16" fmla="*/ 2567 w 5576"/>
              <a:gd name="T17" fmla="*/ 4072 h 5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76" h="5550">
                <a:moveTo>
                  <a:pt x="2782" y="543"/>
                </a:moveTo>
                <a:cubicBezTo>
                  <a:pt x="1968" y="435"/>
                  <a:pt x="1102" y="914"/>
                  <a:pt x="762" y="1594"/>
                </a:cubicBezTo>
                <a:cubicBezTo>
                  <a:pt x="464" y="2190"/>
                  <a:pt x="0" y="2824"/>
                  <a:pt x="156" y="3601"/>
                </a:cubicBezTo>
                <a:cubicBezTo>
                  <a:pt x="504" y="5342"/>
                  <a:pt x="2975" y="5550"/>
                  <a:pt x="4116" y="4409"/>
                </a:cubicBezTo>
                <a:cubicBezTo>
                  <a:pt x="5576" y="2948"/>
                  <a:pt x="4601" y="0"/>
                  <a:pt x="2755" y="1055"/>
                </a:cubicBezTo>
                <a:moveTo>
                  <a:pt x="1543" y="2887"/>
                </a:moveTo>
                <a:cubicBezTo>
                  <a:pt x="1795" y="2874"/>
                  <a:pt x="2984" y="1608"/>
                  <a:pt x="2984" y="1702"/>
                </a:cubicBezTo>
                <a:cubicBezTo>
                  <a:pt x="2984" y="1991"/>
                  <a:pt x="2751" y="2525"/>
                  <a:pt x="2674" y="2833"/>
                </a:cubicBezTo>
                <a:cubicBezTo>
                  <a:pt x="2577" y="3223"/>
                  <a:pt x="2616" y="3675"/>
                  <a:pt x="2567" y="4072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34" name="Number 2">
            <a:extLst>
              <a:ext uri="{FF2B5EF4-FFF2-40B4-BE49-F238E27FC236}">
                <a16:creationId xmlns:a16="http://schemas.microsoft.com/office/drawing/2014/main" id="{07320833-6C4B-4728-B842-A26B3001AFA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1614" y="1314005"/>
            <a:ext cx="427651" cy="360000"/>
          </a:xfrm>
          <a:custGeom>
            <a:avLst/>
            <a:gdLst>
              <a:gd name="T0" fmla="*/ 2642 w 5993"/>
              <a:gd name="T1" fmla="*/ 127 h 5044"/>
              <a:gd name="T2" fmla="*/ 1012 w 5993"/>
              <a:gd name="T3" fmla="*/ 1299 h 5044"/>
              <a:gd name="T4" fmla="*/ 3261 w 5993"/>
              <a:gd name="T5" fmla="*/ 4450 h 5044"/>
              <a:gd name="T6" fmla="*/ 4150 w 5993"/>
              <a:gd name="T7" fmla="*/ 356 h 5044"/>
              <a:gd name="T8" fmla="*/ 2642 w 5993"/>
              <a:gd name="T9" fmla="*/ 127 h 5044"/>
              <a:gd name="T10" fmla="*/ 2063 w 5993"/>
              <a:gd name="T11" fmla="*/ 1622 h 5044"/>
              <a:gd name="T12" fmla="*/ 3356 w 5993"/>
              <a:gd name="T13" fmla="*/ 1972 h 5044"/>
              <a:gd name="T14" fmla="*/ 2251 w 5993"/>
              <a:gd name="T15" fmla="*/ 3104 h 5044"/>
              <a:gd name="T16" fmla="*/ 1874 w 5993"/>
              <a:gd name="T17" fmla="*/ 3400 h 5044"/>
              <a:gd name="T18" fmla="*/ 3571 w 5993"/>
              <a:gd name="T19" fmla="*/ 3535 h 5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3" h="5044">
                <a:moveTo>
                  <a:pt x="2642" y="127"/>
                </a:moveTo>
                <a:cubicBezTo>
                  <a:pt x="1959" y="391"/>
                  <a:pt x="1433" y="629"/>
                  <a:pt x="1012" y="1299"/>
                </a:cubicBezTo>
                <a:cubicBezTo>
                  <a:pt x="0" y="2911"/>
                  <a:pt x="1119" y="5044"/>
                  <a:pt x="3261" y="4450"/>
                </a:cubicBezTo>
                <a:cubicBezTo>
                  <a:pt x="5011" y="3966"/>
                  <a:pt x="5993" y="1436"/>
                  <a:pt x="4150" y="356"/>
                </a:cubicBezTo>
                <a:cubicBezTo>
                  <a:pt x="3741" y="116"/>
                  <a:pt x="2981" y="0"/>
                  <a:pt x="2642" y="127"/>
                </a:cubicBezTo>
                <a:close/>
                <a:moveTo>
                  <a:pt x="2063" y="1622"/>
                </a:moveTo>
                <a:cubicBezTo>
                  <a:pt x="2255" y="891"/>
                  <a:pt x="3788" y="1107"/>
                  <a:pt x="3356" y="1972"/>
                </a:cubicBezTo>
                <a:cubicBezTo>
                  <a:pt x="3106" y="2471"/>
                  <a:pt x="2689" y="2884"/>
                  <a:pt x="2251" y="3104"/>
                </a:cubicBezTo>
                <a:cubicBezTo>
                  <a:pt x="2108" y="3175"/>
                  <a:pt x="1952" y="3284"/>
                  <a:pt x="1874" y="3400"/>
                </a:cubicBezTo>
                <a:cubicBezTo>
                  <a:pt x="1996" y="3354"/>
                  <a:pt x="3507" y="3410"/>
                  <a:pt x="3571" y="3535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35" name="Number 3">
            <a:extLst>
              <a:ext uri="{FF2B5EF4-FFF2-40B4-BE49-F238E27FC236}">
                <a16:creationId xmlns:a16="http://schemas.microsoft.com/office/drawing/2014/main" id="{7DAACF57-F1D6-43A1-BB39-267BB121AB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00425" y="1771361"/>
            <a:ext cx="351372" cy="360000"/>
          </a:xfrm>
          <a:custGeom>
            <a:avLst/>
            <a:gdLst>
              <a:gd name="T0" fmla="*/ 2258 w 5065"/>
              <a:gd name="T1" fmla="*/ 322 h 5186"/>
              <a:gd name="T2" fmla="*/ 696 w 5065"/>
              <a:gd name="T3" fmla="*/ 939 h 5186"/>
              <a:gd name="T4" fmla="*/ 538 w 5065"/>
              <a:gd name="T5" fmla="*/ 3828 h 5186"/>
              <a:gd name="T6" fmla="*/ 4780 w 5065"/>
              <a:gd name="T7" fmla="*/ 2804 h 5186"/>
              <a:gd name="T8" fmla="*/ 4622 w 5065"/>
              <a:gd name="T9" fmla="*/ 926 h 5186"/>
              <a:gd name="T10" fmla="*/ 2902 w 5065"/>
              <a:gd name="T11" fmla="*/ 190 h 5186"/>
              <a:gd name="T12" fmla="*/ 2596 w 5065"/>
              <a:gd name="T13" fmla="*/ 298 h 5186"/>
              <a:gd name="T14" fmla="*/ 1589 w 5065"/>
              <a:gd name="T15" fmla="*/ 1622 h 5186"/>
              <a:gd name="T16" fmla="*/ 2849 w 5065"/>
              <a:gd name="T17" fmla="*/ 1582 h 5186"/>
              <a:gd name="T18" fmla="*/ 2088 w 5065"/>
              <a:gd name="T19" fmla="*/ 2252 h 5186"/>
              <a:gd name="T20" fmla="*/ 3227 w 5065"/>
              <a:gd name="T21" fmla="*/ 3112 h 5186"/>
              <a:gd name="T22" fmla="*/ 2360 w 5065"/>
              <a:gd name="T23" fmla="*/ 3414 h 5186"/>
              <a:gd name="T24" fmla="*/ 1694 w 5065"/>
              <a:gd name="T25" fmla="*/ 3408 h 5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65" h="5186">
                <a:moveTo>
                  <a:pt x="2258" y="322"/>
                </a:moveTo>
                <a:cubicBezTo>
                  <a:pt x="1759" y="406"/>
                  <a:pt x="1132" y="741"/>
                  <a:pt x="696" y="939"/>
                </a:cubicBezTo>
                <a:cubicBezTo>
                  <a:pt x="13" y="1249"/>
                  <a:pt x="0" y="3290"/>
                  <a:pt x="538" y="3828"/>
                </a:cubicBezTo>
                <a:cubicBezTo>
                  <a:pt x="1897" y="5186"/>
                  <a:pt x="4397" y="4718"/>
                  <a:pt x="4780" y="2804"/>
                </a:cubicBezTo>
                <a:cubicBezTo>
                  <a:pt x="4888" y="2261"/>
                  <a:pt x="5065" y="1369"/>
                  <a:pt x="4622" y="926"/>
                </a:cubicBezTo>
                <a:cubicBezTo>
                  <a:pt x="4320" y="624"/>
                  <a:pt x="3474" y="0"/>
                  <a:pt x="2902" y="190"/>
                </a:cubicBezTo>
                <a:cubicBezTo>
                  <a:pt x="2676" y="266"/>
                  <a:pt x="2828" y="295"/>
                  <a:pt x="2596" y="298"/>
                </a:cubicBezTo>
                <a:moveTo>
                  <a:pt x="1589" y="1622"/>
                </a:moveTo>
                <a:cubicBezTo>
                  <a:pt x="1917" y="1226"/>
                  <a:pt x="2664" y="1026"/>
                  <a:pt x="2849" y="1582"/>
                </a:cubicBezTo>
                <a:cubicBezTo>
                  <a:pt x="2988" y="1999"/>
                  <a:pt x="2139" y="2224"/>
                  <a:pt x="2088" y="2252"/>
                </a:cubicBezTo>
                <a:cubicBezTo>
                  <a:pt x="2240" y="2296"/>
                  <a:pt x="3640" y="2592"/>
                  <a:pt x="3227" y="3112"/>
                </a:cubicBezTo>
                <a:cubicBezTo>
                  <a:pt x="3044" y="3342"/>
                  <a:pt x="2631" y="3320"/>
                  <a:pt x="2360" y="3414"/>
                </a:cubicBezTo>
                <a:cubicBezTo>
                  <a:pt x="2215" y="3465"/>
                  <a:pt x="1817" y="3435"/>
                  <a:pt x="1694" y="3408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  <p:sp>
        <p:nvSpPr>
          <p:cNvPr id="36" name="Number 4">
            <a:extLst>
              <a:ext uri="{FF2B5EF4-FFF2-40B4-BE49-F238E27FC236}">
                <a16:creationId xmlns:a16="http://schemas.microsoft.com/office/drawing/2014/main" id="{E338D334-56E2-4528-A711-4BD1BECE20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95564" y="4491589"/>
            <a:ext cx="360000" cy="323250"/>
          </a:xfrm>
          <a:custGeom>
            <a:avLst/>
            <a:gdLst>
              <a:gd name="T0" fmla="*/ 2671 w 5424"/>
              <a:gd name="T1" fmla="*/ 1212 h 4863"/>
              <a:gd name="T2" fmla="*/ 2546 w 5424"/>
              <a:gd name="T3" fmla="*/ 3532 h 4863"/>
              <a:gd name="T4" fmla="*/ 2094 w 5424"/>
              <a:gd name="T5" fmla="*/ 1061 h 4863"/>
              <a:gd name="T6" fmla="*/ 1843 w 5424"/>
              <a:gd name="T7" fmla="*/ 2365 h 4863"/>
              <a:gd name="T8" fmla="*/ 3462 w 5424"/>
              <a:gd name="T9" fmla="*/ 2290 h 4863"/>
              <a:gd name="T10" fmla="*/ 2828 w 5424"/>
              <a:gd name="T11" fmla="*/ 80 h 4863"/>
              <a:gd name="T12" fmla="*/ 778 w 5424"/>
              <a:gd name="T13" fmla="*/ 813 h 4863"/>
              <a:gd name="T14" fmla="*/ 292 w 5424"/>
              <a:gd name="T15" fmla="*/ 2043 h 4863"/>
              <a:gd name="T16" fmla="*/ 3236 w 5424"/>
              <a:gd name="T17" fmla="*/ 4230 h 4863"/>
              <a:gd name="T18" fmla="*/ 4124 w 5424"/>
              <a:gd name="T19" fmla="*/ 3843 h 4863"/>
              <a:gd name="T20" fmla="*/ 4265 w 5424"/>
              <a:gd name="T21" fmla="*/ 381 h 4863"/>
              <a:gd name="T22" fmla="*/ 3658 w 5424"/>
              <a:gd name="T23" fmla="*/ 121 h 4863"/>
              <a:gd name="T24" fmla="*/ 2652 w 5424"/>
              <a:gd name="T25" fmla="*/ 444 h 4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424" h="4863">
                <a:moveTo>
                  <a:pt x="2671" y="1212"/>
                </a:moveTo>
                <a:cubicBezTo>
                  <a:pt x="2649" y="1967"/>
                  <a:pt x="2370" y="2827"/>
                  <a:pt x="2546" y="3532"/>
                </a:cubicBezTo>
                <a:moveTo>
                  <a:pt x="2094" y="1061"/>
                </a:moveTo>
                <a:cubicBezTo>
                  <a:pt x="2184" y="1359"/>
                  <a:pt x="1573" y="2176"/>
                  <a:pt x="1843" y="2365"/>
                </a:cubicBezTo>
                <a:cubicBezTo>
                  <a:pt x="2157" y="2585"/>
                  <a:pt x="3205" y="2437"/>
                  <a:pt x="3462" y="2290"/>
                </a:cubicBezTo>
                <a:moveTo>
                  <a:pt x="2828" y="80"/>
                </a:moveTo>
                <a:cubicBezTo>
                  <a:pt x="2062" y="59"/>
                  <a:pt x="1128" y="239"/>
                  <a:pt x="778" y="813"/>
                </a:cubicBezTo>
                <a:cubicBezTo>
                  <a:pt x="539" y="1205"/>
                  <a:pt x="405" y="1569"/>
                  <a:pt x="292" y="2043"/>
                </a:cubicBezTo>
                <a:cubicBezTo>
                  <a:pt x="0" y="3262"/>
                  <a:pt x="1968" y="4863"/>
                  <a:pt x="3236" y="4230"/>
                </a:cubicBezTo>
                <a:cubicBezTo>
                  <a:pt x="3450" y="4123"/>
                  <a:pt x="3935" y="4045"/>
                  <a:pt x="4124" y="3843"/>
                </a:cubicBezTo>
                <a:cubicBezTo>
                  <a:pt x="5424" y="2459"/>
                  <a:pt x="5420" y="1334"/>
                  <a:pt x="4265" y="381"/>
                </a:cubicBezTo>
                <a:cubicBezTo>
                  <a:pt x="4039" y="195"/>
                  <a:pt x="3819" y="214"/>
                  <a:pt x="3658" y="121"/>
                </a:cubicBezTo>
                <a:cubicBezTo>
                  <a:pt x="3445" y="0"/>
                  <a:pt x="3097" y="354"/>
                  <a:pt x="2652" y="444"/>
                </a:cubicBezTo>
              </a:path>
            </a:pathLst>
          </a:custGeom>
          <a:noFill/>
          <a:ln w="38100" cap="rnd">
            <a:solidFill>
              <a:srgbClr val="1D436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>
              <a:solidFill>
                <a:srgbClr val="1D436F"/>
              </a:solidFill>
              <a:latin typeface="Segoe Print" panose="02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8135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75294</TotalTime>
  <Words>3115</Words>
  <Application>Microsoft Office PowerPoint</Application>
  <PresentationFormat>와이드스크린</PresentationFormat>
  <Paragraphs>865</Paragraphs>
  <Slides>24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맑은 고딕</vt:lpstr>
      <vt:lpstr>Arial</vt:lpstr>
      <vt:lpstr>Consolas</vt:lpstr>
      <vt:lpstr>Segoe Print</vt:lpstr>
      <vt:lpstr>Wingdings</vt:lpstr>
      <vt:lpstr>1_Office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C523</dc:creator>
  <cp:lastModifiedBy>혜원 이</cp:lastModifiedBy>
  <cp:revision>2349</cp:revision>
  <cp:lastPrinted>2023-08-14T07:40:10Z</cp:lastPrinted>
  <dcterms:created xsi:type="dcterms:W3CDTF">2018-07-03T13:07:11Z</dcterms:created>
  <dcterms:modified xsi:type="dcterms:W3CDTF">2024-02-27T07:07:08Z</dcterms:modified>
</cp:coreProperties>
</file>